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75" r:id="rId2"/>
    <p:sldId id="285" r:id="rId3"/>
    <p:sldId id="303" r:id="rId4"/>
    <p:sldId id="304" r:id="rId5"/>
    <p:sldId id="276" r:id="rId6"/>
    <p:sldId id="313" r:id="rId7"/>
    <p:sldId id="305" r:id="rId8"/>
    <p:sldId id="299" r:id="rId9"/>
    <p:sldId id="311" r:id="rId10"/>
    <p:sldId id="312" r:id="rId11"/>
    <p:sldId id="306" r:id="rId12"/>
    <p:sldId id="277" r:id="rId13"/>
    <p:sldId id="307" r:id="rId14"/>
    <p:sldId id="308" r:id="rId15"/>
    <p:sldId id="297" r:id="rId16"/>
    <p:sldId id="309" r:id="rId17"/>
    <p:sldId id="310" r:id="rId18"/>
    <p:sldId id="322" r:id="rId19"/>
    <p:sldId id="280" r:id="rId20"/>
    <p:sldId id="281" r:id="rId21"/>
    <p:sldId id="282" r:id="rId22"/>
    <p:sldId id="283" r:id="rId23"/>
    <p:sldId id="284" r:id="rId24"/>
    <p:sldId id="314" r:id="rId25"/>
    <p:sldId id="315" r:id="rId26"/>
    <p:sldId id="316" r:id="rId27"/>
    <p:sldId id="317" r:id="rId28"/>
    <p:sldId id="318" r:id="rId29"/>
    <p:sldId id="319" r:id="rId30"/>
    <p:sldId id="320" r:id="rId31"/>
    <p:sldId id="321" r:id="rId32"/>
    <p:sldId id="27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11" autoAdjust="0"/>
  </p:normalViewPr>
  <p:slideViewPr>
    <p:cSldViewPr snapToGrid="0" snapToObjects="1">
      <p:cViewPr>
        <p:scale>
          <a:sx n="80" d="100"/>
          <a:sy n="80" d="100"/>
        </p:scale>
        <p:origin x="-192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592B7-B947-974E-946A-CA7B8D31962E}" type="doc">
      <dgm:prSet loTypeId="urn:microsoft.com/office/officeart/2005/8/layout/matrix1" loCatId="" qsTypeId="urn:microsoft.com/office/officeart/2005/8/quickstyle/simple2" qsCatId="simple" csTypeId="urn:microsoft.com/office/officeart/2005/8/colors/accent1_2" csCatId="accent1" phldr="1"/>
      <dgm:spPr/>
      <dgm:t>
        <a:bodyPr/>
        <a:lstStyle/>
        <a:p>
          <a:endParaRPr lang="en-US"/>
        </a:p>
      </dgm:t>
    </dgm:pt>
    <dgm:pt modelId="{37484BA2-9F16-9941-A867-C419506C09E1}">
      <dgm:prSet phldrT="[Text]"/>
      <dgm:spPr/>
      <dgm:t>
        <a:bodyPr/>
        <a:lstStyle/>
        <a:p>
          <a:r>
            <a:rPr lang="en-US" dirty="0" smtClean="0"/>
            <a:t>ISACS</a:t>
          </a:r>
        </a:p>
      </dgm:t>
    </dgm:pt>
    <dgm:pt modelId="{9B296D65-9010-E443-A2FE-EE063AD1C3C9}" type="parTrans" cxnId="{8D63C989-2589-9C49-B588-689067EA5762}">
      <dgm:prSet/>
      <dgm:spPr/>
      <dgm:t>
        <a:bodyPr/>
        <a:lstStyle/>
        <a:p>
          <a:endParaRPr lang="en-US"/>
        </a:p>
      </dgm:t>
    </dgm:pt>
    <dgm:pt modelId="{A52ED292-9F5C-FF4B-B292-6CCF13FB019B}" type="sibTrans" cxnId="{8D63C989-2589-9C49-B588-689067EA5762}">
      <dgm:prSet/>
      <dgm:spPr/>
      <dgm:t>
        <a:bodyPr/>
        <a:lstStyle/>
        <a:p>
          <a:endParaRPr lang="en-US"/>
        </a:p>
      </dgm:t>
    </dgm:pt>
    <dgm:pt modelId="{77131874-71C6-AC48-83F9-61949A06261C}">
      <dgm:prSet phldrT="[Text]"/>
      <dgm:spPr/>
      <dgm:t>
        <a:bodyPr/>
        <a:lstStyle/>
        <a:p>
          <a:r>
            <a:rPr lang="en-US" dirty="0" smtClean="0"/>
            <a:t>UN </a:t>
          </a:r>
          <a:r>
            <a:rPr lang="en-US" dirty="0" err="1" smtClean="0"/>
            <a:t>Programme</a:t>
          </a:r>
          <a:r>
            <a:rPr lang="en-US" dirty="0" smtClean="0"/>
            <a:t> of Action</a:t>
          </a:r>
          <a:endParaRPr lang="en-US" dirty="0"/>
        </a:p>
      </dgm:t>
    </dgm:pt>
    <dgm:pt modelId="{3E0DB45D-7867-BA44-859E-393995615F36}" type="parTrans" cxnId="{ED9BEB07-9423-C64D-9BE1-323C7E1F0F33}">
      <dgm:prSet/>
      <dgm:spPr/>
      <dgm:t>
        <a:bodyPr/>
        <a:lstStyle/>
        <a:p>
          <a:endParaRPr lang="en-US"/>
        </a:p>
      </dgm:t>
    </dgm:pt>
    <dgm:pt modelId="{2378303B-33A8-2945-840F-F9F09E453915}" type="sibTrans" cxnId="{ED9BEB07-9423-C64D-9BE1-323C7E1F0F33}">
      <dgm:prSet/>
      <dgm:spPr/>
      <dgm:t>
        <a:bodyPr/>
        <a:lstStyle/>
        <a:p>
          <a:endParaRPr lang="en-US"/>
        </a:p>
      </dgm:t>
    </dgm:pt>
    <dgm:pt modelId="{70266F7A-5D3B-914C-8AE4-2DBD652D0681}">
      <dgm:prSet phldrT="[Text]"/>
      <dgm:spPr/>
      <dgm:t>
        <a:bodyPr/>
        <a:lstStyle/>
        <a:p>
          <a:r>
            <a:rPr lang="en-US" dirty="0" smtClean="0"/>
            <a:t>International Tracing Instrument</a:t>
          </a:r>
          <a:endParaRPr lang="en-US" dirty="0"/>
        </a:p>
      </dgm:t>
    </dgm:pt>
    <dgm:pt modelId="{45797852-EDBD-1D49-A670-F61F1EADE030}" type="parTrans" cxnId="{B02B5124-CD19-B24E-8FC5-177D321980EC}">
      <dgm:prSet/>
      <dgm:spPr/>
      <dgm:t>
        <a:bodyPr/>
        <a:lstStyle/>
        <a:p>
          <a:endParaRPr lang="en-US"/>
        </a:p>
      </dgm:t>
    </dgm:pt>
    <dgm:pt modelId="{B67AA048-B302-5B45-A13E-8ED48E3D2DAE}" type="sibTrans" cxnId="{B02B5124-CD19-B24E-8FC5-177D321980EC}">
      <dgm:prSet/>
      <dgm:spPr/>
      <dgm:t>
        <a:bodyPr/>
        <a:lstStyle/>
        <a:p>
          <a:endParaRPr lang="en-US"/>
        </a:p>
      </dgm:t>
    </dgm:pt>
    <dgm:pt modelId="{C4644BF8-775F-114D-9379-7844D2414FEE}">
      <dgm:prSet phldrT="[Text]"/>
      <dgm:spPr/>
      <dgm:t>
        <a:bodyPr/>
        <a:lstStyle/>
        <a:p>
          <a:r>
            <a:rPr lang="en-US" dirty="0" smtClean="0"/>
            <a:t>Firearms Protocol</a:t>
          </a:r>
          <a:endParaRPr lang="en-US" dirty="0"/>
        </a:p>
      </dgm:t>
    </dgm:pt>
    <dgm:pt modelId="{AA6FCD51-B973-9948-BFDC-65135085D370}" type="parTrans" cxnId="{6556646F-9B83-9841-B54D-9205FC0BE167}">
      <dgm:prSet/>
      <dgm:spPr/>
      <dgm:t>
        <a:bodyPr/>
        <a:lstStyle/>
        <a:p>
          <a:endParaRPr lang="en-US"/>
        </a:p>
      </dgm:t>
    </dgm:pt>
    <dgm:pt modelId="{7364D92C-E3C3-6749-A63D-A8D69A2E084A}" type="sibTrans" cxnId="{6556646F-9B83-9841-B54D-9205FC0BE167}">
      <dgm:prSet/>
      <dgm:spPr/>
      <dgm:t>
        <a:bodyPr/>
        <a:lstStyle/>
        <a:p>
          <a:endParaRPr lang="en-US"/>
        </a:p>
      </dgm:t>
    </dgm:pt>
    <dgm:pt modelId="{8A6B613A-9A21-A04C-ABAB-230F83A893DC}">
      <dgm:prSet phldrT="[Text]"/>
      <dgm:spPr/>
      <dgm:t>
        <a:bodyPr/>
        <a:lstStyle/>
        <a:p>
          <a:r>
            <a:rPr lang="en-US" dirty="0" smtClean="0"/>
            <a:t>Arms Trade Treaty</a:t>
          </a:r>
          <a:endParaRPr lang="en-US" dirty="0"/>
        </a:p>
      </dgm:t>
    </dgm:pt>
    <dgm:pt modelId="{32626EB1-F851-854E-A609-B6FF6614E43C}" type="parTrans" cxnId="{A81CDC49-C5E6-BA45-9327-0205AAD35A9D}">
      <dgm:prSet/>
      <dgm:spPr/>
      <dgm:t>
        <a:bodyPr/>
        <a:lstStyle/>
        <a:p>
          <a:endParaRPr lang="en-US"/>
        </a:p>
      </dgm:t>
    </dgm:pt>
    <dgm:pt modelId="{D0CB0050-447D-834B-91ED-353B526F3C6C}" type="sibTrans" cxnId="{A81CDC49-C5E6-BA45-9327-0205AAD35A9D}">
      <dgm:prSet/>
      <dgm:spPr/>
      <dgm:t>
        <a:bodyPr/>
        <a:lstStyle/>
        <a:p>
          <a:endParaRPr lang="en-US"/>
        </a:p>
      </dgm:t>
    </dgm:pt>
    <dgm:pt modelId="{368B80F7-E277-D644-AD04-F8237F84EDF6}" type="pres">
      <dgm:prSet presAssocID="{DC9592B7-B947-974E-946A-CA7B8D31962E}" presName="diagram" presStyleCnt="0">
        <dgm:presLayoutVars>
          <dgm:chMax val="1"/>
          <dgm:dir/>
          <dgm:animLvl val="ctr"/>
          <dgm:resizeHandles val="exact"/>
        </dgm:presLayoutVars>
      </dgm:prSet>
      <dgm:spPr/>
      <dgm:t>
        <a:bodyPr/>
        <a:lstStyle/>
        <a:p>
          <a:endParaRPr lang="en-US"/>
        </a:p>
      </dgm:t>
    </dgm:pt>
    <dgm:pt modelId="{F9D98521-19CE-D340-8A4C-8F97C3682062}" type="pres">
      <dgm:prSet presAssocID="{DC9592B7-B947-974E-946A-CA7B8D31962E}" presName="matrix" presStyleCnt="0"/>
      <dgm:spPr/>
    </dgm:pt>
    <dgm:pt modelId="{63ABE42B-349E-0242-85CB-C0BCE383827B}" type="pres">
      <dgm:prSet presAssocID="{DC9592B7-B947-974E-946A-CA7B8D31962E}" presName="tile1" presStyleLbl="node1" presStyleIdx="0" presStyleCnt="4"/>
      <dgm:spPr/>
      <dgm:t>
        <a:bodyPr/>
        <a:lstStyle/>
        <a:p>
          <a:endParaRPr lang="en-US"/>
        </a:p>
      </dgm:t>
    </dgm:pt>
    <dgm:pt modelId="{51527B23-072E-BD48-936C-78ED76BE462A}" type="pres">
      <dgm:prSet presAssocID="{DC9592B7-B947-974E-946A-CA7B8D31962E}" presName="tile1text" presStyleLbl="node1" presStyleIdx="0" presStyleCnt="4">
        <dgm:presLayoutVars>
          <dgm:chMax val="0"/>
          <dgm:chPref val="0"/>
          <dgm:bulletEnabled val="1"/>
        </dgm:presLayoutVars>
      </dgm:prSet>
      <dgm:spPr/>
      <dgm:t>
        <a:bodyPr/>
        <a:lstStyle/>
        <a:p>
          <a:endParaRPr lang="en-US"/>
        </a:p>
      </dgm:t>
    </dgm:pt>
    <dgm:pt modelId="{ACFFEF88-7EE8-D642-934C-4B393FB0901F}" type="pres">
      <dgm:prSet presAssocID="{DC9592B7-B947-974E-946A-CA7B8D31962E}" presName="tile2" presStyleLbl="node1" presStyleIdx="1" presStyleCnt="4"/>
      <dgm:spPr/>
      <dgm:t>
        <a:bodyPr/>
        <a:lstStyle/>
        <a:p>
          <a:endParaRPr lang="en-US"/>
        </a:p>
      </dgm:t>
    </dgm:pt>
    <dgm:pt modelId="{D79C1526-CF70-834B-98A3-D2E4596F298B}" type="pres">
      <dgm:prSet presAssocID="{DC9592B7-B947-974E-946A-CA7B8D31962E}" presName="tile2text" presStyleLbl="node1" presStyleIdx="1" presStyleCnt="4">
        <dgm:presLayoutVars>
          <dgm:chMax val="0"/>
          <dgm:chPref val="0"/>
          <dgm:bulletEnabled val="1"/>
        </dgm:presLayoutVars>
      </dgm:prSet>
      <dgm:spPr/>
      <dgm:t>
        <a:bodyPr/>
        <a:lstStyle/>
        <a:p>
          <a:endParaRPr lang="en-US"/>
        </a:p>
      </dgm:t>
    </dgm:pt>
    <dgm:pt modelId="{D56062EB-58B1-BC4C-84B4-075AFBB0F8E0}" type="pres">
      <dgm:prSet presAssocID="{DC9592B7-B947-974E-946A-CA7B8D31962E}" presName="tile3" presStyleLbl="node1" presStyleIdx="2" presStyleCnt="4"/>
      <dgm:spPr/>
      <dgm:t>
        <a:bodyPr/>
        <a:lstStyle/>
        <a:p>
          <a:endParaRPr lang="en-US"/>
        </a:p>
      </dgm:t>
    </dgm:pt>
    <dgm:pt modelId="{51DB6DB7-463B-BF49-8ED6-1548087C16D6}" type="pres">
      <dgm:prSet presAssocID="{DC9592B7-B947-974E-946A-CA7B8D31962E}" presName="tile3text" presStyleLbl="node1" presStyleIdx="2" presStyleCnt="4">
        <dgm:presLayoutVars>
          <dgm:chMax val="0"/>
          <dgm:chPref val="0"/>
          <dgm:bulletEnabled val="1"/>
        </dgm:presLayoutVars>
      </dgm:prSet>
      <dgm:spPr/>
      <dgm:t>
        <a:bodyPr/>
        <a:lstStyle/>
        <a:p>
          <a:endParaRPr lang="en-US"/>
        </a:p>
      </dgm:t>
    </dgm:pt>
    <dgm:pt modelId="{098F9EF0-857F-1A4D-A112-423B0A424B6A}" type="pres">
      <dgm:prSet presAssocID="{DC9592B7-B947-974E-946A-CA7B8D31962E}" presName="tile4" presStyleLbl="node1" presStyleIdx="3" presStyleCnt="4" custLinFactNeighborX="16298" custLinFactNeighborY="60277"/>
      <dgm:spPr/>
      <dgm:t>
        <a:bodyPr/>
        <a:lstStyle/>
        <a:p>
          <a:endParaRPr lang="en-US"/>
        </a:p>
      </dgm:t>
    </dgm:pt>
    <dgm:pt modelId="{68999EED-5431-4B45-932A-3A2452048C7A}" type="pres">
      <dgm:prSet presAssocID="{DC9592B7-B947-974E-946A-CA7B8D31962E}" presName="tile4text" presStyleLbl="node1" presStyleIdx="3" presStyleCnt="4">
        <dgm:presLayoutVars>
          <dgm:chMax val="0"/>
          <dgm:chPref val="0"/>
          <dgm:bulletEnabled val="1"/>
        </dgm:presLayoutVars>
      </dgm:prSet>
      <dgm:spPr/>
      <dgm:t>
        <a:bodyPr/>
        <a:lstStyle/>
        <a:p>
          <a:endParaRPr lang="en-US"/>
        </a:p>
      </dgm:t>
    </dgm:pt>
    <dgm:pt modelId="{D8A1D120-25C9-E243-98CC-D900C9B89929}" type="pres">
      <dgm:prSet presAssocID="{DC9592B7-B947-974E-946A-CA7B8D31962E}" presName="centerTile" presStyleLbl="fgShp" presStyleIdx="0" presStyleCnt="1">
        <dgm:presLayoutVars>
          <dgm:chMax val="0"/>
          <dgm:chPref val="0"/>
        </dgm:presLayoutVars>
      </dgm:prSet>
      <dgm:spPr/>
      <dgm:t>
        <a:bodyPr/>
        <a:lstStyle/>
        <a:p>
          <a:endParaRPr lang="en-US"/>
        </a:p>
      </dgm:t>
    </dgm:pt>
  </dgm:ptLst>
  <dgm:cxnLst>
    <dgm:cxn modelId="{6556646F-9B83-9841-B54D-9205FC0BE167}" srcId="{37484BA2-9F16-9941-A867-C419506C09E1}" destId="{C4644BF8-775F-114D-9379-7844D2414FEE}" srcOrd="2" destOrd="0" parTransId="{AA6FCD51-B973-9948-BFDC-65135085D370}" sibTransId="{7364D92C-E3C3-6749-A63D-A8D69A2E084A}"/>
    <dgm:cxn modelId="{5487AF11-9430-A042-AB03-507F66D0FB0E}" type="presOf" srcId="{8A6B613A-9A21-A04C-ABAB-230F83A893DC}" destId="{098F9EF0-857F-1A4D-A112-423B0A424B6A}" srcOrd="0" destOrd="0" presId="urn:microsoft.com/office/officeart/2005/8/layout/matrix1"/>
    <dgm:cxn modelId="{20B4D05B-CD49-7B46-8329-667F8556FDD9}" type="presOf" srcId="{8A6B613A-9A21-A04C-ABAB-230F83A893DC}" destId="{68999EED-5431-4B45-932A-3A2452048C7A}" srcOrd="1" destOrd="0" presId="urn:microsoft.com/office/officeart/2005/8/layout/matrix1"/>
    <dgm:cxn modelId="{B02B5124-CD19-B24E-8FC5-177D321980EC}" srcId="{37484BA2-9F16-9941-A867-C419506C09E1}" destId="{70266F7A-5D3B-914C-8AE4-2DBD652D0681}" srcOrd="1" destOrd="0" parTransId="{45797852-EDBD-1D49-A670-F61F1EADE030}" sibTransId="{B67AA048-B302-5B45-A13E-8ED48E3D2DAE}"/>
    <dgm:cxn modelId="{2EB0B32A-BBDF-C647-8278-221F3BAAB2C5}" type="presOf" srcId="{DC9592B7-B947-974E-946A-CA7B8D31962E}" destId="{368B80F7-E277-D644-AD04-F8237F84EDF6}" srcOrd="0" destOrd="0" presId="urn:microsoft.com/office/officeart/2005/8/layout/matrix1"/>
    <dgm:cxn modelId="{1C2B33DB-80C4-5848-B8A6-F737D3E9B2EA}" type="presOf" srcId="{C4644BF8-775F-114D-9379-7844D2414FEE}" destId="{D56062EB-58B1-BC4C-84B4-075AFBB0F8E0}" srcOrd="0" destOrd="0" presId="urn:microsoft.com/office/officeart/2005/8/layout/matrix1"/>
    <dgm:cxn modelId="{ED9BEB07-9423-C64D-9BE1-323C7E1F0F33}" srcId="{37484BA2-9F16-9941-A867-C419506C09E1}" destId="{77131874-71C6-AC48-83F9-61949A06261C}" srcOrd="0" destOrd="0" parTransId="{3E0DB45D-7867-BA44-859E-393995615F36}" sibTransId="{2378303B-33A8-2945-840F-F9F09E453915}"/>
    <dgm:cxn modelId="{DC04FBD1-D12A-B44D-ADEE-BFF62FF1BE1E}" type="presOf" srcId="{77131874-71C6-AC48-83F9-61949A06261C}" destId="{51527B23-072E-BD48-936C-78ED76BE462A}" srcOrd="1" destOrd="0" presId="urn:microsoft.com/office/officeart/2005/8/layout/matrix1"/>
    <dgm:cxn modelId="{0EC462F0-E31D-F64E-AAA2-F07FFCC136A8}" type="presOf" srcId="{77131874-71C6-AC48-83F9-61949A06261C}" destId="{63ABE42B-349E-0242-85CB-C0BCE383827B}" srcOrd="0" destOrd="0" presId="urn:microsoft.com/office/officeart/2005/8/layout/matrix1"/>
    <dgm:cxn modelId="{56DB734A-44F9-B544-AC05-57782457F54A}" type="presOf" srcId="{C4644BF8-775F-114D-9379-7844D2414FEE}" destId="{51DB6DB7-463B-BF49-8ED6-1548087C16D6}" srcOrd="1" destOrd="0" presId="urn:microsoft.com/office/officeart/2005/8/layout/matrix1"/>
    <dgm:cxn modelId="{A81CDC49-C5E6-BA45-9327-0205AAD35A9D}" srcId="{37484BA2-9F16-9941-A867-C419506C09E1}" destId="{8A6B613A-9A21-A04C-ABAB-230F83A893DC}" srcOrd="3" destOrd="0" parTransId="{32626EB1-F851-854E-A609-B6FF6614E43C}" sibTransId="{D0CB0050-447D-834B-91ED-353B526F3C6C}"/>
    <dgm:cxn modelId="{8D63C989-2589-9C49-B588-689067EA5762}" srcId="{DC9592B7-B947-974E-946A-CA7B8D31962E}" destId="{37484BA2-9F16-9941-A867-C419506C09E1}" srcOrd="0" destOrd="0" parTransId="{9B296D65-9010-E443-A2FE-EE063AD1C3C9}" sibTransId="{A52ED292-9F5C-FF4B-B292-6CCF13FB019B}"/>
    <dgm:cxn modelId="{6D0E77BF-A547-7648-AF31-40128FBE1F82}" type="presOf" srcId="{70266F7A-5D3B-914C-8AE4-2DBD652D0681}" destId="{D79C1526-CF70-834B-98A3-D2E4596F298B}" srcOrd="1" destOrd="0" presId="urn:microsoft.com/office/officeart/2005/8/layout/matrix1"/>
    <dgm:cxn modelId="{F120F5E0-7A20-D243-ACAB-9A81EA3795D7}" type="presOf" srcId="{70266F7A-5D3B-914C-8AE4-2DBD652D0681}" destId="{ACFFEF88-7EE8-D642-934C-4B393FB0901F}" srcOrd="0" destOrd="0" presId="urn:microsoft.com/office/officeart/2005/8/layout/matrix1"/>
    <dgm:cxn modelId="{4A0F47F3-BD29-FC42-B8C1-5B587369C291}" type="presOf" srcId="{37484BA2-9F16-9941-A867-C419506C09E1}" destId="{D8A1D120-25C9-E243-98CC-D900C9B89929}" srcOrd="0" destOrd="0" presId="urn:microsoft.com/office/officeart/2005/8/layout/matrix1"/>
    <dgm:cxn modelId="{F955FC57-7B26-DC42-8DB3-F5FD2EED6610}" type="presParOf" srcId="{368B80F7-E277-D644-AD04-F8237F84EDF6}" destId="{F9D98521-19CE-D340-8A4C-8F97C3682062}" srcOrd="0" destOrd="0" presId="urn:microsoft.com/office/officeart/2005/8/layout/matrix1"/>
    <dgm:cxn modelId="{5978BCF2-0C3C-BF4B-B954-814C417B995A}" type="presParOf" srcId="{F9D98521-19CE-D340-8A4C-8F97C3682062}" destId="{63ABE42B-349E-0242-85CB-C0BCE383827B}" srcOrd="0" destOrd="0" presId="urn:microsoft.com/office/officeart/2005/8/layout/matrix1"/>
    <dgm:cxn modelId="{804E6D09-24C4-554F-BD06-91A3F0C850BF}" type="presParOf" srcId="{F9D98521-19CE-D340-8A4C-8F97C3682062}" destId="{51527B23-072E-BD48-936C-78ED76BE462A}" srcOrd="1" destOrd="0" presId="urn:microsoft.com/office/officeart/2005/8/layout/matrix1"/>
    <dgm:cxn modelId="{FEC2404A-BADC-344D-8025-40F17B6A3EBD}" type="presParOf" srcId="{F9D98521-19CE-D340-8A4C-8F97C3682062}" destId="{ACFFEF88-7EE8-D642-934C-4B393FB0901F}" srcOrd="2" destOrd="0" presId="urn:microsoft.com/office/officeart/2005/8/layout/matrix1"/>
    <dgm:cxn modelId="{221487B5-E229-AF4E-9DA8-6665C5223E31}" type="presParOf" srcId="{F9D98521-19CE-D340-8A4C-8F97C3682062}" destId="{D79C1526-CF70-834B-98A3-D2E4596F298B}" srcOrd="3" destOrd="0" presId="urn:microsoft.com/office/officeart/2005/8/layout/matrix1"/>
    <dgm:cxn modelId="{863F3D8A-77C8-1A4F-A887-A9AD0C136CE5}" type="presParOf" srcId="{F9D98521-19CE-D340-8A4C-8F97C3682062}" destId="{D56062EB-58B1-BC4C-84B4-075AFBB0F8E0}" srcOrd="4" destOrd="0" presId="urn:microsoft.com/office/officeart/2005/8/layout/matrix1"/>
    <dgm:cxn modelId="{C5DAE6AA-9EEC-374B-8E43-E4C4FDE59F12}" type="presParOf" srcId="{F9D98521-19CE-D340-8A4C-8F97C3682062}" destId="{51DB6DB7-463B-BF49-8ED6-1548087C16D6}" srcOrd="5" destOrd="0" presId="urn:microsoft.com/office/officeart/2005/8/layout/matrix1"/>
    <dgm:cxn modelId="{3654147E-0D5C-5043-9D1F-7EBC940FF5F6}" type="presParOf" srcId="{F9D98521-19CE-D340-8A4C-8F97C3682062}" destId="{098F9EF0-857F-1A4D-A112-423B0A424B6A}" srcOrd="6" destOrd="0" presId="urn:microsoft.com/office/officeart/2005/8/layout/matrix1"/>
    <dgm:cxn modelId="{B4788AA4-C69F-D24A-BBFC-11E5B2450DE5}" type="presParOf" srcId="{F9D98521-19CE-D340-8A4C-8F97C3682062}" destId="{68999EED-5431-4B45-932A-3A2452048C7A}" srcOrd="7" destOrd="0" presId="urn:microsoft.com/office/officeart/2005/8/layout/matrix1"/>
    <dgm:cxn modelId="{23DA0D16-4008-6D42-AF63-4ADCE5D411C4}" type="presParOf" srcId="{368B80F7-E277-D644-AD04-F8237F84EDF6}" destId="{D8A1D120-25C9-E243-98CC-D900C9B8992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A78052-54DD-0247-9EBA-E72574A0812D}" type="doc">
      <dgm:prSet loTypeId="urn:microsoft.com/office/officeart/2005/8/layout/hierarchy4" loCatId="" qsTypeId="urn:microsoft.com/office/officeart/2005/8/quickstyle/simple2" qsCatId="simple" csTypeId="urn:microsoft.com/office/officeart/2005/8/colors/accent1_2" csCatId="accent1" phldr="1"/>
      <dgm:spPr/>
      <dgm:t>
        <a:bodyPr/>
        <a:lstStyle/>
        <a:p>
          <a:endParaRPr lang="en-US"/>
        </a:p>
      </dgm:t>
    </dgm:pt>
    <dgm:pt modelId="{AF545DA2-28B6-2F48-A80A-4D9947587A66}">
      <dgm:prSet phldrT="[Text]"/>
      <dgm:spPr/>
      <dgm:t>
        <a:bodyPr/>
        <a:lstStyle/>
        <a:p>
          <a:r>
            <a:rPr lang="en-US" b="1" dirty="0" smtClean="0"/>
            <a:t>Regional &amp; sub-regional </a:t>
          </a:r>
        </a:p>
        <a:p>
          <a:r>
            <a:rPr lang="en-US" dirty="0" smtClean="0"/>
            <a:t>standards  |  best practice guidelines  |  codes of conduct  |  model legislation  |  model regulations</a:t>
          </a:r>
          <a:endParaRPr lang="en-US" dirty="0"/>
        </a:p>
      </dgm:t>
    </dgm:pt>
    <dgm:pt modelId="{9521A65A-4152-164C-9662-832AACF4D4CD}" type="parTrans" cxnId="{A74C1C46-F8BE-8649-B781-9A19EE7D68A5}">
      <dgm:prSet/>
      <dgm:spPr/>
      <dgm:t>
        <a:bodyPr/>
        <a:lstStyle/>
        <a:p>
          <a:endParaRPr lang="en-US"/>
        </a:p>
      </dgm:t>
    </dgm:pt>
    <dgm:pt modelId="{399B81A8-5DB4-8148-8951-DF2178EC1791}" type="sibTrans" cxnId="{A74C1C46-F8BE-8649-B781-9A19EE7D68A5}">
      <dgm:prSet/>
      <dgm:spPr/>
      <dgm:t>
        <a:bodyPr/>
        <a:lstStyle/>
        <a:p>
          <a:endParaRPr lang="en-US"/>
        </a:p>
      </dgm:t>
    </dgm:pt>
    <dgm:pt modelId="{3FCB5DD4-E47E-384A-9BE0-32C9B5FBD9B0}" type="pres">
      <dgm:prSet presAssocID="{13A78052-54DD-0247-9EBA-E72574A0812D}" presName="Name0" presStyleCnt="0">
        <dgm:presLayoutVars>
          <dgm:chPref val="1"/>
          <dgm:dir/>
          <dgm:animOne val="branch"/>
          <dgm:animLvl val="lvl"/>
          <dgm:resizeHandles/>
        </dgm:presLayoutVars>
      </dgm:prSet>
      <dgm:spPr/>
      <dgm:t>
        <a:bodyPr/>
        <a:lstStyle/>
        <a:p>
          <a:endParaRPr lang="en-US"/>
        </a:p>
      </dgm:t>
    </dgm:pt>
    <dgm:pt modelId="{C90C1CB8-3ABD-8C4F-857B-1279DA26633E}" type="pres">
      <dgm:prSet presAssocID="{AF545DA2-28B6-2F48-A80A-4D9947587A66}" presName="vertOne" presStyleCnt="0"/>
      <dgm:spPr/>
      <dgm:t>
        <a:bodyPr/>
        <a:lstStyle/>
        <a:p>
          <a:endParaRPr lang="en-US"/>
        </a:p>
      </dgm:t>
    </dgm:pt>
    <dgm:pt modelId="{36B6E7D3-DBC7-094D-BCCE-2BF94CC645E9}" type="pres">
      <dgm:prSet presAssocID="{AF545DA2-28B6-2F48-A80A-4D9947587A66}" presName="txOne" presStyleLbl="node0" presStyleIdx="0" presStyleCnt="1" custLinFactY="100000" custLinFactNeighborY="121375">
        <dgm:presLayoutVars>
          <dgm:chPref val="3"/>
        </dgm:presLayoutVars>
      </dgm:prSet>
      <dgm:spPr/>
      <dgm:t>
        <a:bodyPr/>
        <a:lstStyle/>
        <a:p>
          <a:endParaRPr lang="en-US"/>
        </a:p>
      </dgm:t>
    </dgm:pt>
    <dgm:pt modelId="{4EB4BEDF-2DA2-F84F-B2ED-97D933147978}" type="pres">
      <dgm:prSet presAssocID="{AF545DA2-28B6-2F48-A80A-4D9947587A66}" presName="horzOne" presStyleCnt="0"/>
      <dgm:spPr/>
      <dgm:t>
        <a:bodyPr/>
        <a:lstStyle/>
        <a:p>
          <a:endParaRPr lang="en-US"/>
        </a:p>
      </dgm:t>
    </dgm:pt>
  </dgm:ptLst>
  <dgm:cxnLst>
    <dgm:cxn modelId="{A74C1C46-F8BE-8649-B781-9A19EE7D68A5}" srcId="{13A78052-54DD-0247-9EBA-E72574A0812D}" destId="{AF545DA2-28B6-2F48-A80A-4D9947587A66}" srcOrd="0" destOrd="0" parTransId="{9521A65A-4152-164C-9662-832AACF4D4CD}" sibTransId="{399B81A8-5DB4-8148-8951-DF2178EC1791}"/>
    <dgm:cxn modelId="{A702480E-977E-2842-BA55-94A6B29376EA}" type="presOf" srcId="{13A78052-54DD-0247-9EBA-E72574A0812D}" destId="{3FCB5DD4-E47E-384A-9BE0-32C9B5FBD9B0}" srcOrd="0" destOrd="0" presId="urn:microsoft.com/office/officeart/2005/8/layout/hierarchy4"/>
    <dgm:cxn modelId="{8AA74D79-5589-4744-A75E-447EC5CC320E}" type="presOf" srcId="{AF545DA2-28B6-2F48-A80A-4D9947587A66}" destId="{36B6E7D3-DBC7-094D-BCCE-2BF94CC645E9}" srcOrd="0" destOrd="0" presId="urn:microsoft.com/office/officeart/2005/8/layout/hierarchy4"/>
    <dgm:cxn modelId="{20B4D97D-8A0D-3A41-86F6-199D797AA66B}" type="presParOf" srcId="{3FCB5DD4-E47E-384A-9BE0-32C9B5FBD9B0}" destId="{C90C1CB8-3ABD-8C4F-857B-1279DA26633E}" srcOrd="0" destOrd="0" presId="urn:microsoft.com/office/officeart/2005/8/layout/hierarchy4"/>
    <dgm:cxn modelId="{6FB9A5F2-7E75-3F4C-BF71-7E2E659FD3FE}" type="presParOf" srcId="{C90C1CB8-3ABD-8C4F-857B-1279DA26633E}" destId="{36B6E7D3-DBC7-094D-BCCE-2BF94CC645E9}" srcOrd="0" destOrd="0" presId="urn:microsoft.com/office/officeart/2005/8/layout/hierarchy4"/>
    <dgm:cxn modelId="{0107C6C4-14E3-124F-80C2-2D1498A95626}" type="presParOf" srcId="{C90C1CB8-3ABD-8C4F-857B-1279DA26633E}" destId="{4EB4BEDF-2DA2-F84F-B2ED-97D933147978}"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54B1A1-EF29-5B4D-BF5F-0045C964209D}" type="doc">
      <dgm:prSet loTypeId="urn:microsoft.com/office/officeart/2005/8/layout/pyramid1" loCatId="" qsTypeId="urn:microsoft.com/office/officeart/2005/8/quickstyle/simple2" qsCatId="simple" csTypeId="urn:microsoft.com/office/officeart/2005/8/colors/accent1_2" csCatId="accent1" phldr="1"/>
      <dgm:spPr/>
    </dgm:pt>
    <dgm:pt modelId="{7282CE9A-4FB0-C547-8C9B-329034171AD4}">
      <dgm:prSet phldrT="[Text]" custT="1"/>
      <dgm:spPr/>
      <dgm:t>
        <a:bodyPr/>
        <a:lstStyle/>
        <a:p>
          <a:r>
            <a:rPr lang="en-US" sz="2000" dirty="0" smtClean="0"/>
            <a:t>Global Norms</a:t>
          </a:r>
          <a:endParaRPr lang="en-US" sz="2000" dirty="0"/>
        </a:p>
      </dgm:t>
    </dgm:pt>
    <dgm:pt modelId="{099327C9-B785-2E4B-8ACC-D5934B6249BA}" type="parTrans" cxnId="{2B029D82-0B0A-1946-929D-D7BED3B249E9}">
      <dgm:prSet/>
      <dgm:spPr/>
      <dgm:t>
        <a:bodyPr/>
        <a:lstStyle/>
        <a:p>
          <a:endParaRPr lang="en-US"/>
        </a:p>
      </dgm:t>
    </dgm:pt>
    <dgm:pt modelId="{F1E4FECF-1905-BE4E-BD61-1042890BDF6A}" type="sibTrans" cxnId="{2B029D82-0B0A-1946-929D-D7BED3B249E9}">
      <dgm:prSet/>
      <dgm:spPr/>
      <dgm:t>
        <a:bodyPr/>
        <a:lstStyle/>
        <a:p>
          <a:endParaRPr lang="en-US"/>
        </a:p>
      </dgm:t>
    </dgm:pt>
    <dgm:pt modelId="{E7FD35B4-DE9E-4F41-AF4F-AC050C9882B7}">
      <dgm:prSet phldrT="[Text]" custT="1"/>
      <dgm:spPr/>
      <dgm:t>
        <a:bodyPr/>
        <a:lstStyle/>
        <a:p>
          <a:r>
            <a:rPr lang="en-US" sz="2000" dirty="0" smtClean="0"/>
            <a:t>International Standards</a:t>
          </a:r>
          <a:endParaRPr lang="en-US" sz="2000" dirty="0"/>
        </a:p>
      </dgm:t>
    </dgm:pt>
    <dgm:pt modelId="{6542FEB2-19D8-B940-9405-ECECE60FD6D4}" type="parTrans" cxnId="{FA37E339-FCA4-B64F-9461-CE42CDFD2CD2}">
      <dgm:prSet/>
      <dgm:spPr/>
      <dgm:t>
        <a:bodyPr/>
        <a:lstStyle/>
        <a:p>
          <a:endParaRPr lang="en-US"/>
        </a:p>
      </dgm:t>
    </dgm:pt>
    <dgm:pt modelId="{FEF2560E-E61A-304C-8B28-C6E571B48F34}" type="sibTrans" cxnId="{FA37E339-FCA4-B64F-9461-CE42CDFD2CD2}">
      <dgm:prSet/>
      <dgm:spPr/>
      <dgm:t>
        <a:bodyPr/>
        <a:lstStyle/>
        <a:p>
          <a:endParaRPr lang="en-US"/>
        </a:p>
      </dgm:t>
    </dgm:pt>
    <dgm:pt modelId="{1C173C54-9C5F-5C4D-95B5-9FA0227CE369}">
      <dgm:prSet phldrT="[Text]" custT="1"/>
      <dgm:spPr/>
      <dgm:t>
        <a:bodyPr/>
        <a:lstStyle/>
        <a:p>
          <a:r>
            <a:rPr lang="en-US" sz="2000" dirty="0" smtClean="0"/>
            <a:t>Technical Guidelines</a:t>
          </a:r>
          <a:endParaRPr lang="en-US" sz="2000" dirty="0"/>
        </a:p>
      </dgm:t>
    </dgm:pt>
    <dgm:pt modelId="{85C8CDF6-6A8B-DB46-B3FF-A3ADDF013310}" type="parTrans" cxnId="{C5EE0CFA-C6A4-A948-A30D-8416980334DB}">
      <dgm:prSet/>
      <dgm:spPr/>
      <dgm:t>
        <a:bodyPr/>
        <a:lstStyle/>
        <a:p>
          <a:endParaRPr lang="en-US"/>
        </a:p>
      </dgm:t>
    </dgm:pt>
    <dgm:pt modelId="{307B5EB0-8278-3E45-ACFD-5A65C440323E}" type="sibTrans" cxnId="{C5EE0CFA-C6A4-A948-A30D-8416980334DB}">
      <dgm:prSet/>
      <dgm:spPr/>
      <dgm:t>
        <a:bodyPr/>
        <a:lstStyle/>
        <a:p>
          <a:endParaRPr lang="en-US"/>
        </a:p>
      </dgm:t>
    </dgm:pt>
    <dgm:pt modelId="{DA6F992C-7839-794D-A31B-015E9CB4CECC}">
      <dgm:prSet phldrT="[Text]" custT="1"/>
      <dgm:spPr/>
      <dgm:t>
        <a:bodyPr/>
        <a:lstStyle/>
        <a:p>
          <a:r>
            <a:rPr lang="en-US" sz="2000" dirty="0" smtClean="0"/>
            <a:t>Standard Operating Procedures</a:t>
          </a:r>
        </a:p>
      </dgm:t>
    </dgm:pt>
    <dgm:pt modelId="{FBA805DC-9C14-2A4E-A96A-9811C8C071A3}" type="parTrans" cxnId="{C6FCC1B1-38EC-3748-8300-5E0C19B72106}">
      <dgm:prSet/>
      <dgm:spPr/>
      <dgm:t>
        <a:bodyPr/>
        <a:lstStyle/>
        <a:p>
          <a:endParaRPr lang="en-US"/>
        </a:p>
      </dgm:t>
    </dgm:pt>
    <dgm:pt modelId="{20134B8D-77A6-EA4C-B3A4-72C194EF9E18}" type="sibTrans" cxnId="{C6FCC1B1-38EC-3748-8300-5E0C19B72106}">
      <dgm:prSet/>
      <dgm:spPr/>
      <dgm:t>
        <a:bodyPr/>
        <a:lstStyle/>
        <a:p>
          <a:endParaRPr lang="en-US"/>
        </a:p>
      </dgm:t>
    </dgm:pt>
    <dgm:pt modelId="{E5BD4C8C-525E-3D4E-A5C1-2E837EEF9D0B}">
      <dgm:prSet custT="1"/>
      <dgm:spPr/>
      <dgm:t>
        <a:bodyPr/>
        <a:lstStyle/>
        <a:p>
          <a:r>
            <a:rPr lang="en-US" sz="2000" dirty="0" smtClean="0"/>
            <a:t>Training Materials</a:t>
          </a:r>
          <a:endParaRPr lang="en-US" sz="2000" dirty="0"/>
        </a:p>
      </dgm:t>
    </dgm:pt>
    <dgm:pt modelId="{3C7A4711-ECA4-0E47-84A1-EEB7C56B072E}" type="parTrans" cxnId="{30B4FB73-55A2-2B46-96A2-4E4533673FDB}">
      <dgm:prSet/>
      <dgm:spPr/>
      <dgm:t>
        <a:bodyPr/>
        <a:lstStyle/>
        <a:p>
          <a:endParaRPr lang="en-US"/>
        </a:p>
      </dgm:t>
    </dgm:pt>
    <dgm:pt modelId="{5D4B6A64-DCAD-EB4C-B955-5FC7A2CEEC90}" type="sibTrans" cxnId="{30B4FB73-55A2-2B46-96A2-4E4533673FDB}">
      <dgm:prSet/>
      <dgm:spPr/>
      <dgm:t>
        <a:bodyPr/>
        <a:lstStyle/>
        <a:p>
          <a:endParaRPr lang="en-US"/>
        </a:p>
      </dgm:t>
    </dgm:pt>
    <dgm:pt modelId="{6D81169E-7B15-F64F-A8FC-A6A116130819}" type="pres">
      <dgm:prSet presAssocID="{EE54B1A1-EF29-5B4D-BF5F-0045C964209D}" presName="Name0" presStyleCnt="0">
        <dgm:presLayoutVars>
          <dgm:dir/>
          <dgm:animLvl val="lvl"/>
          <dgm:resizeHandles val="exact"/>
        </dgm:presLayoutVars>
      </dgm:prSet>
      <dgm:spPr/>
    </dgm:pt>
    <dgm:pt modelId="{376CC04D-D82F-784D-93A0-114D48D54E16}" type="pres">
      <dgm:prSet presAssocID="{7282CE9A-4FB0-C547-8C9B-329034171AD4}" presName="Name8" presStyleCnt="0"/>
      <dgm:spPr/>
    </dgm:pt>
    <dgm:pt modelId="{D6736D2D-5B8F-034B-8C71-E453C02F7475}" type="pres">
      <dgm:prSet presAssocID="{7282CE9A-4FB0-C547-8C9B-329034171AD4}" presName="level" presStyleLbl="node1" presStyleIdx="0" presStyleCnt="5">
        <dgm:presLayoutVars>
          <dgm:chMax val="1"/>
          <dgm:bulletEnabled val="1"/>
        </dgm:presLayoutVars>
      </dgm:prSet>
      <dgm:spPr/>
      <dgm:t>
        <a:bodyPr/>
        <a:lstStyle/>
        <a:p>
          <a:endParaRPr lang="en-US"/>
        </a:p>
      </dgm:t>
    </dgm:pt>
    <dgm:pt modelId="{2FE4CCAB-3F1C-774B-9076-2912BD682AC9}" type="pres">
      <dgm:prSet presAssocID="{7282CE9A-4FB0-C547-8C9B-329034171AD4}" presName="levelTx" presStyleLbl="revTx" presStyleIdx="0" presStyleCnt="0">
        <dgm:presLayoutVars>
          <dgm:chMax val="1"/>
          <dgm:bulletEnabled val="1"/>
        </dgm:presLayoutVars>
      </dgm:prSet>
      <dgm:spPr/>
      <dgm:t>
        <a:bodyPr/>
        <a:lstStyle/>
        <a:p>
          <a:endParaRPr lang="en-US"/>
        </a:p>
      </dgm:t>
    </dgm:pt>
    <dgm:pt modelId="{DB763020-D641-A445-A756-0249C5C657B0}" type="pres">
      <dgm:prSet presAssocID="{E7FD35B4-DE9E-4F41-AF4F-AC050C9882B7}" presName="Name8" presStyleCnt="0"/>
      <dgm:spPr/>
    </dgm:pt>
    <dgm:pt modelId="{EE5AC1A4-E1DB-ED4E-8D44-7469A814B4DD}" type="pres">
      <dgm:prSet presAssocID="{E7FD35B4-DE9E-4F41-AF4F-AC050C9882B7}" presName="level" presStyleLbl="node1" presStyleIdx="1" presStyleCnt="5">
        <dgm:presLayoutVars>
          <dgm:chMax val="1"/>
          <dgm:bulletEnabled val="1"/>
        </dgm:presLayoutVars>
      </dgm:prSet>
      <dgm:spPr/>
      <dgm:t>
        <a:bodyPr/>
        <a:lstStyle/>
        <a:p>
          <a:endParaRPr lang="en-US"/>
        </a:p>
      </dgm:t>
    </dgm:pt>
    <dgm:pt modelId="{A7C3D701-9E8A-8549-A06A-D5DD938C83A9}" type="pres">
      <dgm:prSet presAssocID="{E7FD35B4-DE9E-4F41-AF4F-AC050C9882B7}" presName="levelTx" presStyleLbl="revTx" presStyleIdx="0" presStyleCnt="0">
        <dgm:presLayoutVars>
          <dgm:chMax val="1"/>
          <dgm:bulletEnabled val="1"/>
        </dgm:presLayoutVars>
      </dgm:prSet>
      <dgm:spPr/>
      <dgm:t>
        <a:bodyPr/>
        <a:lstStyle/>
        <a:p>
          <a:endParaRPr lang="en-US"/>
        </a:p>
      </dgm:t>
    </dgm:pt>
    <dgm:pt modelId="{B53A6C97-3999-9A4D-A074-36658594308B}" type="pres">
      <dgm:prSet presAssocID="{1C173C54-9C5F-5C4D-95B5-9FA0227CE369}" presName="Name8" presStyleCnt="0"/>
      <dgm:spPr/>
    </dgm:pt>
    <dgm:pt modelId="{4E007F8C-1BE2-2F45-A9D3-6DD89C34CE77}" type="pres">
      <dgm:prSet presAssocID="{1C173C54-9C5F-5C4D-95B5-9FA0227CE369}" presName="level" presStyleLbl="node1" presStyleIdx="2" presStyleCnt="5">
        <dgm:presLayoutVars>
          <dgm:chMax val="1"/>
          <dgm:bulletEnabled val="1"/>
        </dgm:presLayoutVars>
      </dgm:prSet>
      <dgm:spPr/>
      <dgm:t>
        <a:bodyPr/>
        <a:lstStyle/>
        <a:p>
          <a:endParaRPr lang="en-US"/>
        </a:p>
      </dgm:t>
    </dgm:pt>
    <dgm:pt modelId="{5B14A4BC-6619-0D48-ADA8-5938D423F2C7}" type="pres">
      <dgm:prSet presAssocID="{1C173C54-9C5F-5C4D-95B5-9FA0227CE369}" presName="levelTx" presStyleLbl="revTx" presStyleIdx="0" presStyleCnt="0">
        <dgm:presLayoutVars>
          <dgm:chMax val="1"/>
          <dgm:bulletEnabled val="1"/>
        </dgm:presLayoutVars>
      </dgm:prSet>
      <dgm:spPr/>
      <dgm:t>
        <a:bodyPr/>
        <a:lstStyle/>
        <a:p>
          <a:endParaRPr lang="en-US"/>
        </a:p>
      </dgm:t>
    </dgm:pt>
    <dgm:pt modelId="{42BE1172-C818-BC45-97EE-2A4C7FB59C78}" type="pres">
      <dgm:prSet presAssocID="{DA6F992C-7839-794D-A31B-015E9CB4CECC}" presName="Name8" presStyleCnt="0"/>
      <dgm:spPr/>
    </dgm:pt>
    <dgm:pt modelId="{E2F4A56E-19CB-3243-8727-AC309E02DBD8}" type="pres">
      <dgm:prSet presAssocID="{DA6F992C-7839-794D-A31B-015E9CB4CECC}" presName="level" presStyleLbl="node1" presStyleIdx="3" presStyleCnt="5">
        <dgm:presLayoutVars>
          <dgm:chMax val="1"/>
          <dgm:bulletEnabled val="1"/>
        </dgm:presLayoutVars>
      </dgm:prSet>
      <dgm:spPr/>
      <dgm:t>
        <a:bodyPr/>
        <a:lstStyle/>
        <a:p>
          <a:endParaRPr lang="en-US"/>
        </a:p>
      </dgm:t>
    </dgm:pt>
    <dgm:pt modelId="{2C190189-4CF1-604A-B669-25B2AA129759}" type="pres">
      <dgm:prSet presAssocID="{DA6F992C-7839-794D-A31B-015E9CB4CECC}" presName="levelTx" presStyleLbl="revTx" presStyleIdx="0" presStyleCnt="0">
        <dgm:presLayoutVars>
          <dgm:chMax val="1"/>
          <dgm:bulletEnabled val="1"/>
        </dgm:presLayoutVars>
      </dgm:prSet>
      <dgm:spPr/>
      <dgm:t>
        <a:bodyPr/>
        <a:lstStyle/>
        <a:p>
          <a:endParaRPr lang="en-US"/>
        </a:p>
      </dgm:t>
    </dgm:pt>
    <dgm:pt modelId="{715D7469-DC53-1B4F-9D45-B6BA844D3E84}" type="pres">
      <dgm:prSet presAssocID="{E5BD4C8C-525E-3D4E-A5C1-2E837EEF9D0B}" presName="Name8" presStyleCnt="0"/>
      <dgm:spPr/>
    </dgm:pt>
    <dgm:pt modelId="{220EF341-721F-ED4F-89B8-090595D5ED7A}" type="pres">
      <dgm:prSet presAssocID="{E5BD4C8C-525E-3D4E-A5C1-2E837EEF9D0B}" presName="level" presStyleLbl="node1" presStyleIdx="4" presStyleCnt="5">
        <dgm:presLayoutVars>
          <dgm:chMax val="1"/>
          <dgm:bulletEnabled val="1"/>
        </dgm:presLayoutVars>
      </dgm:prSet>
      <dgm:spPr/>
      <dgm:t>
        <a:bodyPr/>
        <a:lstStyle/>
        <a:p>
          <a:endParaRPr lang="en-US"/>
        </a:p>
      </dgm:t>
    </dgm:pt>
    <dgm:pt modelId="{F19BBCE0-D1BC-8D48-8FF0-42C5E0204476}" type="pres">
      <dgm:prSet presAssocID="{E5BD4C8C-525E-3D4E-A5C1-2E837EEF9D0B}" presName="levelTx" presStyleLbl="revTx" presStyleIdx="0" presStyleCnt="0">
        <dgm:presLayoutVars>
          <dgm:chMax val="1"/>
          <dgm:bulletEnabled val="1"/>
        </dgm:presLayoutVars>
      </dgm:prSet>
      <dgm:spPr/>
      <dgm:t>
        <a:bodyPr/>
        <a:lstStyle/>
        <a:p>
          <a:endParaRPr lang="en-US"/>
        </a:p>
      </dgm:t>
    </dgm:pt>
  </dgm:ptLst>
  <dgm:cxnLst>
    <dgm:cxn modelId="{039A1A4A-47CA-9E45-B687-58F20173ECAC}" type="presOf" srcId="{DA6F992C-7839-794D-A31B-015E9CB4CECC}" destId="{2C190189-4CF1-604A-B669-25B2AA129759}" srcOrd="1" destOrd="0" presId="urn:microsoft.com/office/officeart/2005/8/layout/pyramid1"/>
    <dgm:cxn modelId="{33457729-BD84-904C-86B8-4E37ABC8B14F}" type="presOf" srcId="{1C173C54-9C5F-5C4D-95B5-9FA0227CE369}" destId="{5B14A4BC-6619-0D48-ADA8-5938D423F2C7}" srcOrd="1" destOrd="0" presId="urn:microsoft.com/office/officeart/2005/8/layout/pyramid1"/>
    <dgm:cxn modelId="{FA37E339-FCA4-B64F-9461-CE42CDFD2CD2}" srcId="{EE54B1A1-EF29-5B4D-BF5F-0045C964209D}" destId="{E7FD35B4-DE9E-4F41-AF4F-AC050C9882B7}" srcOrd="1" destOrd="0" parTransId="{6542FEB2-19D8-B940-9405-ECECE60FD6D4}" sibTransId="{FEF2560E-E61A-304C-8B28-C6E571B48F34}"/>
    <dgm:cxn modelId="{382F18C8-A1EF-504A-88BE-DB12F60B861A}" type="presOf" srcId="{1C173C54-9C5F-5C4D-95B5-9FA0227CE369}" destId="{4E007F8C-1BE2-2F45-A9D3-6DD89C34CE77}" srcOrd="0" destOrd="0" presId="urn:microsoft.com/office/officeart/2005/8/layout/pyramid1"/>
    <dgm:cxn modelId="{D61867FD-BC18-B44D-B5C5-6B7193E7DF43}" type="presOf" srcId="{E7FD35B4-DE9E-4F41-AF4F-AC050C9882B7}" destId="{EE5AC1A4-E1DB-ED4E-8D44-7469A814B4DD}" srcOrd="0" destOrd="0" presId="urn:microsoft.com/office/officeart/2005/8/layout/pyramid1"/>
    <dgm:cxn modelId="{8548ED19-5189-FF47-92B8-F10B67EF3D60}" type="presOf" srcId="{EE54B1A1-EF29-5B4D-BF5F-0045C964209D}" destId="{6D81169E-7B15-F64F-A8FC-A6A116130819}" srcOrd="0" destOrd="0" presId="urn:microsoft.com/office/officeart/2005/8/layout/pyramid1"/>
    <dgm:cxn modelId="{44475F2B-271C-6A4D-9386-9B2B073072C1}" type="presOf" srcId="{7282CE9A-4FB0-C547-8C9B-329034171AD4}" destId="{2FE4CCAB-3F1C-774B-9076-2912BD682AC9}" srcOrd="1" destOrd="0" presId="urn:microsoft.com/office/officeart/2005/8/layout/pyramid1"/>
    <dgm:cxn modelId="{C5EE0CFA-C6A4-A948-A30D-8416980334DB}" srcId="{EE54B1A1-EF29-5B4D-BF5F-0045C964209D}" destId="{1C173C54-9C5F-5C4D-95B5-9FA0227CE369}" srcOrd="2" destOrd="0" parTransId="{85C8CDF6-6A8B-DB46-B3FF-A3ADDF013310}" sibTransId="{307B5EB0-8278-3E45-ACFD-5A65C440323E}"/>
    <dgm:cxn modelId="{C6FCC1B1-38EC-3748-8300-5E0C19B72106}" srcId="{EE54B1A1-EF29-5B4D-BF5F-0045C964209D}" destId="{DA6F992C-7839-794D-A31B-015E9CB4CECC}" srcOrd="3" destOrd="0" parTransId="{FBA805DC-9C14-2A4E-A96A-9811C8C071A3}" sibTransId="{20134B8D-77A6-EA4C-B3A4-72C194EF9E18}"/>
    <dgm:cxn modelId="{A39B3E42-3534-BA40-8F60-751C58976CAB}" type="presOf" srcId="{7282CE9A-4FB0-C547-8C9B-329034171AD4}" destId="{D6736D2D-5B8F-034B-8C71-E453C02F7475}" srcOrd="0" destOrd="0" presId="urn:microsoft.com/office/officeart/2005/8/layout/pyramid1"/>
    <dgm:cxn modelId="{F12AF98D-E1BB-9E40-8A53-F9EE36C7561D}" type="presOf" srcId="{E5BD4C8C-525E-3D4E-A5C1-2E837EEF9D0B}" destId="{220EF341-721F-ED4F-89B8-090595D5ED7A}" srcOrd="0" destOrd="0" presId="urn:microsoft.com/office/officeart/2005/8/layout/pyramid1"/>
    <dgm:cxn modelId="{2997558E-5BC7-0D4E-963C-3A81A8601E89}" type="presOf" srcId="{E5BD4C8C-525E-3D4E-A5C1-2E837EEF9D0B}" destId="{F19BBCE0-D1BC-8D48-8FF0-42C5E0204476}" srcOrd="1" destOrd="0" presId="urn:microsoft.com/office/officeart/2005/8/layout/pyramid1"/>
    <dgm:cxn modelId="{30B4FB73-55A2-2B46-96A2-4E4533673FDB}" srcId="{EE54B1A1-EF29-5B4D-BF5F-0045C964209D}" destId="{E5BD4C8C-525E-3D4E-A5C1-2E837EEF9D0B}" srcOrd="4" destOrd="0" parTransId="{3C7A4711-ECA4-0E47-84A1-EEB7C56B072E}" sibTransId="{5D4B6A64-DCAD-EB4C-B955-5FC7A2CEEC90}"/>
    <dgm:cxn modelId="{2B029D82-0B0A-1946-929D-D7BED3B249E9}" srcId="{EE54B1A1-EF29-5B4D-BF5F-0045C964209D}" destId="{7282CE9A-4FB0-C547-8C9B-329034171AD4}" srcOrd="0" destOrd="0" parTransId="{099327C9-B785-2E4B-8ACC-D5934B6249BA}" sibTransId="{F1E4FECF-1905-BE4E-BD61-1042890BDF6A}"/>
    <dgm:cxn modelId="{6C86546B-FEFE-AE4C-A799-3A51F8B2B981}" type="presOf" srcId="{E7FD35B4-DE9E-4F41-AF4F-AC050C9882B7}" destId="{A7C3D701-9E8A-8549-A06A-D5DD938C83A9}" srcOrd="1" destOrd="0" presId="urn:microsoft.com/office/officeart/2005/8/layout/pyramid1"/>
    <dgm:cxn modelId="{6D6BA4D4-4993-1F44-92A7-CABAA53FC0C8}" type="presOf" srcId="{DA6F992C-7839-794D-A31B-015E9CB4CECC}" destId="{E2F4A56E-19CB-3243-8727-AC309E02DBD8}" srcOrd="0" destOrd="0" presId="urn:microsoft.com/office/officeart/2005/8/layout/pyramid1"/>
    <dgm:cxn modelId="{C9E2C0E6-C628-5942-9667-6A4145DCCEB4}" type="presParOf" srcId="{6D81169E-7B15-F64F-A8FC-A6A116130819}" destId="{376CC04D-D82F-784D-93A0-114D48D54E16}" srcOrd="0" destOrd="0" presId="urn:microsoft.com/office/officeart/2005/8/layout/pyramid1"/>
    <dgm:cxn modelId="{1F5BB948-3AC2-754E-A68F-B201C6E827FF}" type="presParOf" srcId="{376CC04D-D82F-784D-93A0-114D48D54E16}" destId="{D6736D2D-5B8F-034B-8C71-E453C02F7475}" srcOrd="0" destOrd="0" presId="urn:microsoft.com/office/officeart/2005/8/layout/pyramid1"/>
    <dgm:cxn modelId="{AF706CE3-BBC9-C84A-94EA-5275EBAA49B2}" type="presParOf" srcId="{376CC04D-D82F-784D-93A0-114D48D54E16}" destId="{2FE4CCAB-3F1C-774B-9076-2912BD682AC9}" srcOrd="1" destOrd="0" presId="urn:microsoft.com/office/officeart/2005/8/layout/pyramid1"/>
    <dgm:cxn modelId="{1A34AE46-6CA5-5E43-94E3-EF219453913A}" type="presParOf" srcId="{6D81169E-7B15-F64F-A8FC-A6A116130819}" destId="{DB763020-D641-A445-A756-0249C5C657B0}" srcOrd="1" destOrd="0" presId="urn:microsoft.com/office/officeart/2005/8/layout/pyramid1"/>
    <dgm:cxn modelId="{4B4BCCAF-6147-6640-8B1A-B6D88BC5B351}" type="presParOf" srcId="{DB763020-D641-A445-A756-0249C5C657B0}" destId="{EE5AC1A4-E1DB-ED4E-8D44-7469A814B4DD}" srcOrd="0" destOrd="0" presId="urn:microsoft.com/office/officeart/2005/8/layout/pyramid1"/>
    <dgm:cxn modelId="{E04C1A7D-AD7F-4744-96A9-F7A71C63CF16}" type="presParOf" srcId="{DB763020-D641-A445-A756-0249C5C657B0}" destId="{A7C3D701-9E8A-8549-A06A-D5DD938C83A9}" srcOrd="1" destOrd="0" presId="urn:microsoft.com/office/officeart/2005/8/layout/pyramid1"/>
    <dgm:cxn modelId="{7F8004C0-3FFD-0A49-AB77-99461B389C7C}" type="presParOf" srcId="{6D81169E-7B15-F64F-A8FC-A6A116130819}" destId="{B53A6C97-3999-9A4D-A074-36658594308B}" srcOrd="2" destOrd="0" presId="urn:microsoft.com/office/officeart/2005/8/layout/pyramid1"/>
    <dgm:cxn modelId="{87138F37-8398-884C-9E9C-DCCF2F983079}" type="presParOf" srcId="{B53A6C97-3999-9A4D-A074-36658594308B}" destId="{4E007F8C-1BE2-2F45-A9D3-6DD89C34CE77}" srcOrd="0" destOrd="0" presId="urn:microsoft.com/office/officeart/2005/8/layout/pyramid1"/>
    <dgm:cxn modelId="{28E4F562-CB22-8843-8726-276A057374B7}" type="presParOf" srcId="{B53A6C97-3999-9A4D-A074-36658594308B}" destId="{5B14A4BC-6619-0D48-ADA8-5938D423F2C7}" srcOrd="1" destOrd="0" presId="urn:microsoft.com/office/officeart/2005/8/layout/pyramid1"/>
    <dgm:cxn modelId="{0AEF66F6-2402-454A-9058-89BE67AB598A}" type="presParOf" srcId="{6D81169E-7B15-F64F-A8FC-A6A116130819}" destId="{42BE1172-C818-BC45-97EE-2A4C7FB59C78}" srcOrd="3" destOrd="0" presId="urn:microsoft.com/office/officeart/2005/8/layout/pyramid1"/>
    <dgm:cxn modelId="{00CE434B-2417-6241-9AF8-D60B8E438DF2}" type="presParOf" srcId="{42BE1172-C818-BC45-97EE-2A4C7FB59C78}" destId="{E2F4A56E-19CB-3243-8727-AC309E02DBD8}" srcOrd="0" destOrd="0" presId="urn:microsoft.com/office/officeart/2005/8/layout/pyramid1"/>
    <dgm:cxn modelId="{09CDC22D-BDC4-404D-8CE9-214FEEF34BC9}" type="presParOf" srcId="{42BE1172-C818-BC45-97EE-2A4C7FB59C78}" destId="{2C190189-4CF1-604A-B669-25B2AA129759}" srcOrd="1" destOrd="0" presId="urn:microsoft.com/office/officeart/2005/8/layout/pyramid1"/>
    <dgm:cxn modelId="{DCB73A72-E1A6-7E4B-B789-05EF45DF4A91}" type="presParOf" srcId="{6D81169E-7B15-F64F-A8FC-A6A116130819}" destId="{715D7469-DC53-1B4F-9D45-B6BA844D3E84}" srcOrd="4" destOrd="0" presId="urn:microsoft.com/office/officeart/2005/8/layout/pyramid1"/>
    <dgm:cxn modelId="{216E8F48-5E9A-DA45-8BEE-29C4CDCF6BD6}" type="presParOf" srcId="{715D7469-DC53-1B4F-9D45-B6BA844D3E84}" destId="{220EF341-721F-ED4F-89B8-090595D5ED7A}" srcOrd="0" destOrd="0" presId="urn:microsoft.com/office/officeart/2005/8/layout/pyramid1"/>
    <dgm:cxn modelId="{E5F6D8F5-8EB7-944E-8AD6-C28607AF8B18}" type="presParOf" srcId="{715D7469-DC53-1B4F-9D45-B6BA844D3E84}" destId="{F19BBCE0-D1BC-8D48-8FF0-42C5E0204476}"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BE42B-349E-0242-85CB-C0BCE383827B}">
      <dsp:nvSpPr>
        <dsp:cNvPr id="0" name=""/>
        <dsp:cNvSpPr/>
      </dsp:nvSpPr>
      <dsp:spPr>
        <a:xfrm rot="16200000">
          <a:off x="544540" y="-544540"/>
          <a:ext cx="1282623" cy="2371705"/>
        </a:xfrm>
        <a:prstGeom prst="round1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UN </a:t>
          </a:r>
          <a:r>
            <a:rPr lang="en-US" sz="2000" kern="1200" dirty="0" err="1" smtClean="0"/>
            <a:t>Programme</a:t>
          </a:r>
          <a:r>
            <a:rPr lang="en-US" sz="2000" kern="1200" dirty="0" smtClean="0"/>
            <a:t> of Action</a:t>
          </a:r>
          <a:endParaRPr lang="en-US" sz="2000" kern="1200" dirty="0"/>
        </a:p>
      </dsp:txBody>
      <dsp:txXfrm rot="5400000">
        <a:off x="-1" y="1"/>
        <a:ext cx="2371705" cy="961967"/>
      </dsp:txXfrm>
    </dsp:sp>
    <dsp:sp modelId="{ACFFEF88-7EE8-D642-934C-4B393FB0901F}">
      <dsp:nvSpPr>
        <dsp:cNvPr id="0" name=""/>
        <dsp:cNvSpPr/>
      </dsp:nvSpPr>
      <dsp:spPr>
        <a:xfrm>
          <a:off x="2371705" y="0"/>
          <a:ext cx="2371705" cy="1282623"/>
        </a:xfrm>
        <a:prstGeom prst="round1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International Tracing Instrument</a:t>
          </a:r>
          <a:endParaRPr lang="en-US" sz="2000" kern="1200" dirty="0"/>
        </a:p>
      </dsp:txBody>
      <dsp:txXfrm>
        <a:off x="2371705" y="0"/>
        <a:ext cx="2371705" cy="961967"/>
      </dsp:txXfrm>
    </dsp:sp>
    <dsp:sp modelId="{D56062EB-58B1-BC4C-84B4-075AFBB0F8E0}">
      <dsp:nvSpPr>
        <dsp:cNvPr id="0" name=""/>
        <dsp:cNvSpPr/>
      </dsp:nvSpPr>
      <dsp:spPr>
        <a:xfrm rot="10800000">
          <a:off x="0" y="1282623"/>
          <a:ext cx="2371705" cy="1282623"/>
        </a:xfrm>
        <a:prstGeom prst="round1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Firearms Protocol</a:t>
          </a:r>
          <a:endParaRPr lang="en-US" sz="2000" kern="1200" dirty="0"/>
        </a:p>
      </dsp:txBody>
      <dsp:txXfrm rot="10800000">
        <a:off x="0" y="1603279"/>
        <a:ext cx="2371705" cy="961967"/>
      </dsp:txXfrm>
    </dsp:sp>
    <dsp:sp modelId="{098F9EF0-857F-1A4D-A112-423B0A424B6A}">
      <dsp:nvSpPr>
        <dsp:cNvPr id="0" name=""/>
        <dsp:cNvSpPr/>
      </dsp:nvSpPr>
      <dsp:spPr>
        <a:xfrm rot="5400000">
          <a:off x="2916245" y="738082"/>
          <a:ext cx="1282623" cy="2371705"/>
        </a:xfrm>
        <a:prstGeom prst="round1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Arms Trade Treaty</a:t>
          </a:r>
          <a:endParaRPr lang="en-US" sz="2000" kern="1200" dirty="0"/>
        </a:p>
      </dsp:txBody>
      <dsp:txXfrm rot="-5400000">
        <a:off x="2371704" y="1603279"/>
        <a:ext cx="2371705" cy="961967"/>
      </dsp:txXfrm>
    </dsp:sp>
    <dsp:sp modelId="{D8A1D120-25C9-E243-98CC-D900C9B89929}">
      <dsp:nvSpPr>
        <dsp:cNvPr id="0" name=""/>
        <dsp:cNvSpPr/>
      </dsp:nvSpPr>
      <dsp:spPr>
        <a:xfrm>
          <a:off x="1660193" y="961967"/>
          <a:ext cx="1423023" cy="641311"/>
        </a:xfrm>
        <a:prstGeom prst="roundRect">
          <a:avLst/>
        </a:prstGeom>
        <a:solidFill>
          <a:schemeClr val="accent1">
            <a:tint val="6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ISACS</a:t>
          </a:r>
        </a:p>
      </dsp:txBody>
      <dsp:txXfrm>
        <a:off x="1691499" y="993273"/>
        <a:ext cx="1360411" cy="578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6E7D3-DBC7-094D-BCCE-2BF94CC645E9}">
      <dsp:nvSpPr>
        <dsp:cNvPr id="0" name=""/>
        <dsp:cNvSpPr/>
      </dsp:nvSpPr>
      <dsp:spPr>
        <a:xfrm>
          <a:off x="0" y="0"/>
          <a:ext cx="7769341" cy="1433176"/>
        </a:xfrm>
        <a:prstGeom prst="roundRect">
          <a:avLst>
            <a:gd name="adj" fmla="val 1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Regional &amp; sub-regional </a:t>
          </a:r>
        </a:p>
        <a:p>
          <a:pPr lvl="0" algn="ctr" defTabSz="1066800">
            <a:lnSpc>
              <a:spcPct val="90000"/>
            </a:lnSpc>
            <a:spcBef>
              <a:spcPct val="0"/>
            </a:spcBef>
            <a:spcAft>
              <a:spcPct val="35000"/>
            </a:spcAft>
          </a:pPr>
          <a:r>
            <a:rPr lang="en-US" sz="2400" kern="1200" dirty="0" smtClean="0"/>
            <a:t>standards  |  best practice guidelines  |  codes of conduct  |  model legislation  |  model regulations</a:t>
          </a:r>
          <a:endParaRPr lang="en-US" sz="2400" kern="1200" dirty="0"/>
        </a:p>
      </dsp:txBody>
      <dsp:txXfrm>
        <a:off x="41976" y="41976"/>
        <a:ext cx="7685389" cy="134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36D2D-5B8F-034B-8C71-E453C02F7475}">
      <dsp:nvSpPr>
        <dsp:cNvPr id="0" name=""/>
        <dsp:cNvSpPr/>
      </dsp:nvSpPr>
      <dsp:spPr>
        <a:xfrm>
          <a:off x="2438400" y="0"/>
          <a:ext cx="1219200" cy="812799"/>
        </a:xfrm>
        <a:prstGeom prst="trapezoid">
          <a:avLst>
            <a:gd name="adj" fmla="val 75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Global Norms</a:t>
          </a:r>
          <a:endParaRPr lang="en-US" sz="2000" kern="1200" dirty="0"/>
        </a:p>
      </dsp:txBody>
      <dsp:txXfrm>
        <a:off x="2438400" y="0"/>
        <a:ext cx="1219200" cy="812799"/>
      </dsp:txXfrm>
    </dsp:sp>
    <dsp:sp modelId="{EE5AC1A4-E1DB-ED4E-8D44-7469A814B4DD}">
      <dsp:nvSpPr>
        <dsp:cNvPr id="0" name=""/>
        <dsp:cNvSpPr/>
      </dsp:nvSpPr>
      <dsp:spPr>
        <a:xfrm>
          <a:off x="1828800" y="812799"/>
          <a:ext cx="2438400" cy="812799"/>
        </a:xfrm>
        <a:prstGeom prst="trapezoid">
          <a:avLst>
            <a:gd name="adj" fmla="val 75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International Standards</a:t>
          </a:r>
          <a:endParaRPr lang="en-US" sz="2000" kern="1200" dirty="0"/>
        </a:p>
      </dsp:txBody>
      <dsp:txXfrm>
        <a:off x="2255520" y="812799"/>
        <a:ext cx="1584960" cy="812799"/>
      </dsp:txXfrm>
    </dsp:sp>
    <dsp:sp modelId="{4E007F8C-1BE2-2F45-A9D3-6DD89C34CE77}">
      <dsp:nvSpPr>
        <dsp:cNvPr id="0" name=""/>
        <dsp:cNvSpPr/>
      </dsp:nvSpPr>
      <dsp:spPr>
        <a:xfrm>
          <a:off x="1219200" y="1625599"/>
          <a:ext cx="3657600" cy="812799"/>
        </a:xfrm>
        <a:prstGeom prst="trapezoid">
          <a:avLst>
            <a:gd name="adj" fmla="val 75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Guidelines</a:t>
          </a:r>
          <a:endParaRPr lang="en-US" sz="2000" kern="1200" dirty="0"/>
        </a:p>
      </dsp:txBody>
      <dsp:txXfrm>
        <a:off x="1859280" y="1625599"/>
        <a:ext cx="2377440" cy="812799"/>
      </dsp:txXfrm>
    </dsp:sp>
    <dsp:sp modelId="{E2F4A56E-19CB-3243-8727-AC309E02DBD8}">
      <dsp:nvSpPr>
        <dsp:cNvPr id="0" name=""/>
        <dsp:cNvSpPr/>
      </dsp:nvSpPr>
      <dsp:spPr>
        <a:xfrm>
          <a:off x="609600" y="2438399"/>
          <a:ext cx="4876800" cy="812799"/>
        </a:xfrm>
        <a:prstGeom prst="trapezoid">
          <a:avLst>
            <a:gd name="adj" fmla="val 75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Standard Operating Procedures</a:t>
          </a:r>
        </a:p>
      </dsp:txBody>
      <dsp:txXfrm>
        <a:off x="1463039" y="2438399"/>
        <a:ext cx="3169920" cy="812799"/>
      </dsp:txXfrm>
    </dsp:sp>
    <dsp:sp modelId="{220EF341-721F-ED4F-89B8-090595D5ED7A}">
      <dsp:nvSpPr>
        <dsp:cNvPr id="0" name=""/>
        <dsp:cNvSpPr/>
      </dsp:nvSpPr>
      <dsp:spPr>
        <a:xfrm>
          <a:off x="0" y="3251199"/>
          <a:ext cx="6096000" cy="812799"/>
        </a:xfrm>
        <a:prstGeom prst="trapezoid">
          <a:avLst>
            <a:gd name="adj" fmla="val 75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Training Materials</a:t>
          </a:r>
          <a:endParaRPr lang="en-US" sz="2000" kern="1200" dirty="0"/>
        </a:p>
      </dsp:txBody>
      <dsp:txXfrm>
        <a:off x="1066799" y="3251199"/>
        <a:ext cx="3962400" cy="81279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420401-9D94-9245-AAF8-5DC325FEF1DA}" type="datetimeFigureOut">
              <a:rPr lang="en-US" smtClean="0"/>
              <a:t>9/4/14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8F72F-577C-3F4D-940A-360DE0CF55FF}" type="slidenum">
              <a:rPr lang="en-US" smtClean="0"/>
              <a:t>‹#›</a:t>
            </a:fld>
            <a:endParaRPr lang="en-US"/>
          </a:p>
        </p:txBody>
      </p:sp>
    </p:spTree>
    <p:extLst>
      <p:ext uri="{BB962C8B-B14F-4D97-AF65-F5344CB8AC3E}">
        <p14:creationId xmlns:p14="http://schemas.microsoft.com/office/powerpoint/2010/main" val="8503219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20000"/>
              </a:lnSpc>
              <a:spcAft>
                <a:spcPts val="0"/>
              </a:spcAft>
              <a:buFont typeface="Wingdings" charset="2"/>
              <a:buChar char="Ø"/>
            </a:pPr>
            <a:r>
              <a:rPr lang="en-US" sz="1200" dirty="0" smtClean="0"/>
              <a:t>UN Member States frequently call upon these agencies to provide advice and support on issues related to small arms and light weapons control — including legislative, programmatic and operational issues.  </a:t>
            </a:r>
          </a:p>
          <a:p>
            <a:pPr marL="171450" indent="-171450" algn="l">
              <a:lnSpc>
                <a:spcPct val="120000"/>
              </a:lnSpc>
              <a:spcAft>
                <a:spcPts val="0"/>
              </a:spcAft>
              <a:buFont typeface="Wingdings" charset="2"/>
              <a:buChar char="Ø"/>
            </a:pPr>
            <a:r>
              <a:rPr lang="en-US" sz="1200" dirty="0" smtClean="0"/>
              <a:t>CASA partners decided that the best way to ensure that the United Nations as a whole could consistently deliver high quality advice and support in response to such requests was to develop international standards on small arms and light weapons control, similar to the standards the UN has developed in the areas of mine action (the International Mine Action Standards) and disarmament, demobilization and reintegration (the Integrated DDR Standards). </a:t>
            </a:r>
            <a:endParaRPr lang="en-US" sz="1200" dirty="0"/>
          </a:p>
        </p:txBody>
      </p:sp>
      <p:sp>
        <p:nvSpPr>
          <p:cNvPr id="4" name="Slide Number Placeholder 3"/>
          <p:cNvSpPr>
            <a:spLocks noGrp="1"/>
          </p:cNvSpPr>
          <p:nvPr>
            <p:ph type="sldNum" sz="quarter" idx="10"/>
          </p:nvPr>
        </p:nvSpPr>
        <p:spPr/>
        <p:txBody>
          <a:bodyPr/>
          <a:lstStyle/>
          <a:p>
            <a:fld id="{8848F72F-577C-3F4D-940A-360DE0CF55FF}" type="slidenum">
              <a:rPr lang="en-US" smtClean="0"/>
              <a:t>5</a:t>
            </a:fld>
            <a:endParaRPr lang="en-US"/>
          </a:p>
        </p:txBody>
      </p:sp>
    </p:spTree>
    <p:extLst>
      <p:ext uri="{BB962C8B-B14F-4D97-AF65-F5344CB8AC3E}">
        <p14:creationId xmlns:p14="http://schemas.microsoft.com/office/powerpoint/2010/main" val="1592015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smtClean="0"/>
              <a:t>Any State or organization may decide to apply ISACS, but there is no obligation to do so.  </a:t>
            </a:r>
          </a:p>
          <a:p>
            <a:pPr marL="171450" indent="-171450">
              <a:buFont typeface="Wingdings" charset="2"/>
              <a:buChar char="Ø"/>
            </a:pPr>
            <a:r>
              <a:rPr lang="en-US" dirty="0" smtClean="0"/>
              <a:t>However, once a decision is taken to apply ISACS — or claim compliance with the standards — their provisions are to be strictly applied. </a:t>
            </a:r>
            <a:endParaRPr lang="en-US" dirty="0"/>
          </a:p>
        </p:txBody>
      </p:sp>
      <p:sp>
        <p:nvSpPr>
          <p:cNvPr id="4" name="Slide Number Placeholder 3"/>
          <p:cNvSpPr>
            <a:spLocks noGrp="1"/>
          </p:cNvSpPr>
          <p:nvPr>
            <p:ph type="sldNum" sz="quarter" idx="10"/>
          </p:nvPr>
        </p:nvSpPr>
        <p:spPr/>
        <p:txBody>
          <a:bodyPr/>
          <a:lstStyle/>
          <a:p>
            <a:fld id="{8848F72F-577C-3F4D-940A-360DE0CF55FF}" type="slidenum">
              <a:rPr lang="en-US" smtClean="0"/>
              <a:t>17</a:t>
            </a:fld>
            <a:endParaRPr lang="en-US"/>
          </a:p>
        </p:txBody>
      </p:sp>
    </p:spTree>
    <p:extLst>
      <p:ext uri="{BB962C8B-B14F-4D97-AF65-F5344CB8AC3E}">
        <p14:creationId xmlns:p14="http://schemas.microsoft.com/office/powerpoint/2010/main" val="2304182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smtClean="0"/>
              <a:t>ISACS </a:t>
            </a:r>
            <a:r>
              <a:rPr lang="en-US" baseline="0" dirty="0" smtClean="0"/>
              <a:t>are divided into 6 Series of 24 individual Modules, each of which provides practical guidance on a specific aspect of SALW control.</a:t>
            </a:r>
          </a:p>
          <a:p>
            <a:pPr marL="171450" indent="-171450">
              <a:buFont typeface="Wingdings" charset="2"/>
              <a:buChar char="Ø"/>
            </a:pPr>
            <a:r>
              <a:rPr lang="en-US" baseline="0" dirty="0" smtClean="0"/>
              <a:t>The first 3 Series of modules deal with introductory and contextual issues and provide guidance on putting in place an effective and comprehensive legislative framework to control the full life-cycle of SALW.  </a:t>
            </a:r>
            <a:endParaRPr lang="en-US" dirty="0" smtClean="0"/>
          </a:p>
        </p:txBody>
      </p:sp>
      <p:sp>
        <p:nvSpPr>
          <p:cNvPr id="4" name="Slide Number Placeholder 3"/>
          <p:cNvSpPr>
            <a:spLocks noGrp="1"/>
          </p:cNvSpPr>
          <p:nvPr>
            <p:ph type="sldNum" sz="quarter" idx="10"/>
          </p:nvPr>
        </p:nvSpPr>
        <p:spPr/>
        <p:txBody>
          <a:bodyPr/>
          <a:lstStyle/>
          <a:p>
            <a:fld id="{8848F72F-577C-3F4D-940A-360DE0CF55FF}" type="slidenum">
              <a:rPr lang="en-US" smtClean="0"/>
              <a:t>20</a:t>
            </a:fld>
            <a:endParaRPr lang="en-US"/>
          </a:p>
        </p:txBody>
      </p:sp>
    </p:spTree>
    <p:extLst>
      <p:ext uri="{BB962C8B-B14F-4D97-AF65-F5344CB8AC3E}">
        <p14:creationId xmlns:p14="http://schemas.microsoft.com/office/powerpoint/2010/main" val="289725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Completed modules</a:t>
            </a:r>
            <a:r>
              <a:rPr lang="en-US" baseline="0" dirty="0" smtClean="0"/>
              <a:t> are highlighted.</a:t>
            </a:r>
            <a:endParaRPr lang="en-US" dirty="0"/>
          </a:p>
        </p:txBody>
      </p:sp>
      <p:sp>
        <p:nvSpPr>
          <p:cNvPr id="4" name="Slide Number Placeholder 3"/>
          <p:cNvSpPr>
            <a:spLocks noGrp="1"/>
          </p:cNvSpPr>
          <p:nvPr>
            <p:ph type="sldNum" sz="quarter" idx="10"/>
          </p:nvPr>
        </p:nvSpPr>
        <p:spPr/>
        <p:txBody>
          <a:bodyPr/>
          <a:lstStyle/>
          <a:p>
            <a:fld id="{8848F72F-577C-3F4D-940A-360DE0CF55FF}" type="slidenum">
              <a:rPr lang="en-US" smtClean="0"/>
              <a:t>21</a:t>
            </a:fld>
            <a:endParaRPr lang="en-US"/>
          </a:p>
        </p:txBody>
      </p:sp>
    </p:spTree>
    <p:extLst>
      <p:ext uri="{BB962C8B-B14F-4D97-AF65-F5344CB8AC3E}">
        <p14:creationId xmlns:p14="http://schemas.microsoft.com/office/powerpoint/2010/main" val="2897254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smtClean="0"/>
              <a:t>Series 4, 5</a:t>
            </a:r>
            <a:r>
              <a:rPr lang="en-US" baseline="0" dirty="0" smtClean="0"/>
              <a:t> and 6 of ISACS cover the design and management of SALW </a:t>
            </a:r>
            <a:r>
              <a:rPr lang="en-US" baseline="0" dirty="0" err="1" smtClean="0"/>
              <a:t>programmes</a:t>
            </a:r>
            <a:r>
              <a:rPr lang="en-US" baseline="0" dirty="0" smtClean="0"/>
              <a:t>, practical operational issues and the crosscutting issues of women, gender, children, adolescents and youth.  </a:t>
            </a:r>
          </a:p>
        </p:txBody>
      </p:sp>
      <p:sp>
        <p:nvSpPr>
          <p:cNvPr id="4" name="Slide Number Placeholder 3"/>
          <p:cNvSpPr>
            <a:spLocks noGrp="1"/>
          </p:cNvSpPr>
          <p:nvPr>
            <p:ph type="sldNum" sz="quarter" idx="10"/>
          </p:nvPr>
        </p:nvSpPr>
        <p:spPr/>
        <p:txBody>
          <a:bodyPr/>
          <a:lstStyle/>
          <a:p>
            <a:fld id="{8848F72F-577C-3F4D-940A-360DE0CF55FF}" type="slidenum">
              <a:rPr lang="en-US" smtClean="0"/>
              <a:t>22</a:t>
            </a:fld>
            <a:endParaRPr lang="en-US"/>
          </a:p>
        </p:txBody>
      </p:sp>
    </p:spTree>
    <p:extLst>
      <p:ext uri="{BB962C8B-B14F-4D97-AF65-F5344CB8AC3E}">
        <p14:creationId xmlns:p14="http://schemas.microsoft.com/office/powerpoint/2010/main" val="38540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baseline="0" dirty="0" smtClean="0"/>
              <a:t>Completed modules are highlighted.</a:t>
            </a:r>
          </a:p>
          <a:p>
            <a:pPr marL="171450" marR="0"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baseline="0" dirty="0" smtClean="0"/>
              <a:t>The </a:t>
            </a:r>
            <a:r>
              <a:rPr lang="en-US" baseline="0" dirty="0" smtClean="0"/>
              <a:t>remaining modules are at an advanced stage of development and will be released as they are </a:t>
            </a:r>
            <a:r>
              <a:rPr lang="en-US" baseline="0" dirty="0" err="1" smtClean="0"/>
              <a:t>finalised</a:t>
            </a:r>
            <a:r>
              <a:rPr lang="en-US" baseline="0" dirty="0" smtClean="0"/>
              <a:t>.  </a:t>
            </a:r>
          </a:p>
          <a:p>
            <a:pPr marL="171450" marR="0"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baseline="0" dirty="0" smtClean="0"/>
              <a:t>We are working to translate completed modules into official UN languages, as well as other languages for which there may be a demand.  </a:t>
            </a:r>
            <a:endParaRPr lang="en-US" dirty="0" smtClean="0"/>
          </a:p>
        </p:txBody>
      </p:sp>
      <p:sp>
        <p:nvSpPr>
          <p:cNvPr id="4" name="Slide Number Placeholder 3"/>
          <p:cNvSpPr>
            <a:spLocks noGrp="1"/>
          </p:cNvSpPr>
          <p:nvPr>
            <p:ph type="sldNum" sz="quarter" idx="10"/>
          </p:nvPr>
        </p:nvSpPr>
        <p:spPr/>
        <p:txBody>
          <a:bodyPr/>
          <a:lstStyle/>
          <a:p>
            <a:fld id="{8848F72F-577C-3F4D-940A-360DE0CF55FF}" type="slidenum">
              <a:rPr lang="en-US" smtClean="0"/>
              <a:t>23</a:t>
            </a:fld>
            <a:endParaRPr lang="en-US"/>
          </a:p>
        </p:txBody>
      </p:sp>
    </p:spTree>
    <p:extLst>
      <p:ext uri="{BB962C8B-B14F-4D97-AF65-F5344CB8AC3E}">
        <p14:creationId xmlns:p14="http://schemas.microsoft.com/office/powerpoint/2010/main" val="38540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48C17-5129-FE41-B317-FFFDE9AB26C6}" type="slidenum">
              <a:rPr lang="en-US" smtClean="0"/>
              <a:t>25</a:t>
            </a:fld>
            <a:endParaRPr lang="en-US"/>
          </a:p>
        </p:txBody>
      </p:sp>
    </p:spTree>
    <p:extLst>
      <p:ext uri="{BB962C8B-B14F-4D97-AF65-F5344CB8AC3E}">
        <p14:creationId xmlns:p14="http://schemas.microsoft.com/office/powerpoint/2010/main" val="1431525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48C17-5129-FE41-B317-FFFDE9AB26C6}" type="slidenum">
              <a:rPr lang="en-US" smtClean="0"/>
              <a:t>26</a:t>
            </a:fld>
            <a:endParaRPr lang="en-US"/>
          </a:p>
        </p:txBody>
      </p:sp>
    </p:spTree>
    <p:extLst>
      <p:ext uri="{BB962C8B-B14F-4D97-AF65-F5344CB8AC3E}">
        <p14:creationId xmlns:p14="http://schemas.microsoft.com/office/powerpoint/2010/main" val="1431525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48C17-5129-FE41-B317-FFFDE9AB26C6}" type="slidenum">
              <a:rPr lang="en-US" smtClean="0"/>
              <a:t>27</a:t>
            </a:fld>
            <a:endParaRPr lang="en-US"/>
          </a:p>
        </p:txBody>
      </p:sp>
    </p:spTree>
    <p:extLst>
      <p:ext uri="{BB962C8B-B14F-4D97-AF65-F5344CB8AC3E}">
        <p14:creationId xmlns:p14="http://schemas.microsoft.com/office/powerpoint/2010/main" val="1431525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48C17-5129-FE41-B317-FFFDE9AB26C6}" type="slidenum">
              <a:rPr lang="en-US" smtClean="0"/>
              <a:t>28</a:t>
            </a:fld>
            <a:endParaRPr lang="en-US"/>
          </a:p>
        </p:txBody>
      </p:sp>
    </p:spTree>
    <p:extLst>
      <p:ext uri="{BB962C8B-B14F-4D97-AF65-F5344CB8AC3E}">
        <p14:creationId xmlns:p14="http://schemas.microsoft.com/office/powerpoint/2010/main" val="1431525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48C17-5129-FE41-B317-FFFDE9AB26C6}" type="slidenum">
              <a:rPr lang="en-US" smtClean="0"/>
              <a:t>29</a:t>
            </a:fld>
            <a:endParaRPr lang="en-US"/>
          </a:p>
        </p:txBody>
      </p:sp>
    </p:spTree>
    <p:extLst>
      <p:ext uri="{BB962C8B-B14F-4D97-AF65-F5344CB8AC3E}">
        <p14:creationId xmlns:p14="http://schemas.microsoft.com/office/powerpoint/2010/main" val="143152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8848F72F-577C-3F4D-940A-360DE0CF55FF}" type="slidenum">
              <a:rPr lang="en-US" smtClean="0"/>
              <a:t>6</a:t>
            </a:fld>
            <a:endParaRPr lang="en-US"/>
          </a:p>
        </p:txBody>
      </p:sp>
    </p:spTree>
    <p:extLst>
      <p:ext uri="{BB962C8B-B14F-4D97-AF65-F5344CB8AC3E}">
        <p14:creationId xmlns:p14="http://schemas.microsoft.com/office/powerpoint/2010/main" val="2304182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48C17-5129-FE41-B317-FFFDE9AB26C6}" type="slidenum">
              <a:rPr lang="en-US" smtClean="0"/>
              <a:t>30</a:t>
            </a:fld>
            <a:endParaRPr lang="en-US"/>
          </a:p>
        </p:txBody>
      </p:sp>
    </p:spTree>
    <p:extLst>
      <p:ext uri="{BB962C8B-B14F-4D97-AF65-F5344CB8AC3E}">
        <p14:creationId xmlns:p14="http://schemas.microsoft.com/office/powerpoint/2010/main" val="1431525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48C17-5129-FE41-B317-FFFDE9AB26C6}" type="slidenum">
              <a:rPr lang="en-US" smtClean="0"/>
              <a:t>31</a:t>
            </a:fld>
            <a:endParaRPr lang="en-US"/>
          </a:p>
        </p:txBody>
      </p:sp>
    </p:spTree>
    <p:extLst>
      <p:ext uri="{BB962C8B-B14F-4D97-AF65-F5344CB8AC3E}">
        <p14:creationId xmlns:p14="http://schemas.microsoft.com/office/powerpoint/2010/main" val="1431525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smtClean="0"/>
              <a:t>The UN has made ISACS modules and the ISACS Assessment</a:t>
            </a:r>
            <a:r>
              <a:rPr lang="en-US" baseline="0" dirty="0" smtClean="0"/>
              <a:t> Tool</a:t>
            </a:r>
            <a:r>
              <a:rPr lang="en-US" dirty="0" smtClean="0"/>
              <a:t> freely available on </a:t>
            </a:r>
            <a:r>
              <a:rPr lang="en-US" dirty="0" err="1" smtClean="0"/>
              <a:t>ourwebsite</a:t>
            </a:r>
            <a:r>
              <a:rPr lang="en-US" dirty="0" smtClean="0"/>
              <a:t> – </a:t>
            </a:r>
            <a:r>
              <a:rPr lang="en-US" dirty="0" err="1" smtClean="0"/>
              <a:t>www.smallarmsstandards.org</a:t>
            </a:r>
            <a:r>
              <a:rPr lang="en-US" dirty="0" smtClean="0"/>
              <a:t> – and has established a small Inter-Agency Support Unit to promote and support their use.</a:t>
            </a:r>
          </a:p>
          <a:p>
            <a:pPr marL="171450" indent="-171450">
              <a:buFont typeface="Wingdings" charset="2"/>
              <a:buChar char="Ø"/>
            </a:pPr>
            <a:endParaRPr lang="en-US" dirty="0" smtClean="0"/>
          </a:p>
          <a:p>
            <a:pPr marL="171450" indent="-171450">
              <a:buFont typeface="Wingdings" charset="2"/>
              <a:buChar char="Ø"/>
            </a:pPr>
            <a:r>
              <a:rPr lang="en-US" baseline="0" dirty="0" smtClean="0"/>
              <a:t>The development, application and maintenance of ISACS are made possible by financial support provided by the governments of Australia, Canada, Ireland, Norway and Switzerland; and by CASA partners CTED, UNDP, UNICEF and UNODA.  </a:t>
            </a:r>
            <a:endParaRPr lang="en-US" dirty="0"/>
          </a:p>
        </p:txBody>
      </p:sp>
      <p:sp>
        <p:nvSpPr>
          <p:cNvPr id="4" name="Slide Number Placeholder 3"/>
          <p:cNvSpPr>
            <a:spLocks noGrp="1"/>
          </p:cNvSpPr>
          <p:nvPr>
            <p:ph type="sldNum" sz="quarter" idx="10"/>
          </p:nvPr>
        </p:nvSpPr>
        <p:spPr/>
        <p:txBody>
          <a:bodyPr/>
          <a:lstStyle/>
          <a:p>
            <a:fld id="{8848F72F-577C-3F4D-940A-360DE0CF55FF}" type="slidenum">
              <a:rPr lang="en-US" smtClean="0"/>
              <a:t>32</a:t>
            </a:fld>
            <a:endParaRPr lang="en-US"/>
          </a:p>
        </p:txBody>
      </p:sp>
    </p:spTree>
    <p:extLst>
      <p:ext uri="{BB962C8B-B14F-4D97-AF65-F5344CB8AC3E}">
        <p14:creationId xmlns:p14="http://schemas.microsoft.com/office/powerpoint/2010/main" val="97173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smtClean="0"/>
              <a:t>The framework within which ISACS fit is provided by global agreements and international law that aim to prevent the illicit trade, destabilizing accumulation and misuse of small arms and light weapons, in particular: </a:t>
            </a:r>
          </a:p>
          <a:p>
            <a:pPr marL="628650" lvl="1" indent="-171450">
              <a:buFont typeface="Wingdings" charset="2"/>
              <a:buChar char="Ø"/>
            </a:pPr>
            <a:r>
              <a:rPr lang="en-US" dirty="0" smtClean="0"/>
              <a:t>the UN </a:t>
            </a:r>
            <a:r>
              <a:rPr lang="en-US" dirty="0" err="1" smtClean="0"/>
              <a:t>Programme</a:t>
            </a:r>
            <a:r>
              <a:rPr lang="en-US" dirty="0" smtClean="0"/>
              <a:t> of Action against the illicit trade in small arms and light weapons; </a:t>
            </a:r>
          </a:p>
          <a:p>
            <a:pPr marL="628650" lvl="1" indent="-171450">
              <a:buFont typeface="Wingdings" charset="2"/>
              <a:buChar char="Ø"/>
            </a:pPr>
            <a:r>
              <a:rPr lang="en-US" dirty="0" smtClean="0"/>
              <a:t>the International Tracing Instrument; </a:t>
            </a:r>
          </a:p>
          <a:p>
            <a:pPr marL="628650" lvl="1" indent="-171450">
              <a:buFont typeface="Wingdings" charset="2"/>
              <a:buChar char="Ø"/>
            </a:pPr>
            <a:r>
              <a:rPr lang="en-US" dirty="0" smtClean="0"/>
              <a:t>the Firearms Protocol supplementing the UN Convention Against Transnational Organized Crime; and </a:t>
            </a:r>
          </a:p>
          <a:p>
            <a:pPr marL="628650" lvl="1" indent="-171450">
              <a:buFont typeface="Wingdings" charset="2"/>
              <a:buChar char="Ø"/>
            </a:pPr>
            <a:r>
              <a:rPr lang="en-US" dirty="0" smtClean="0"/>
              <a:t>the Arms Trade Treaty.</a:t>
            </a:r>
          </a:p>
          <a:p>
            <a:pPr marL="171450" indent="-171450">
              <a:buFont typeface="Wingdings" charset="2"/>
              <a:buChar char="Ø"/>
            </a:pPr>
            <a:r>
              <a:rPr lang="en-US" dirty="0" smtClean="0"/>
              <a:t>The foundation upon which ISACS are built is provided by best practice guidelines, model regulations and legislation, codes of conduct and standard operating procedures that have been developed by regional and sub-regional organizations. </a:t>
            </a:r>
            <a:endParaRPr lang="en-US" dirty="0"/>
          </a:p>
        </p:txBody>
      </p:sp>
      <p:sp>
        <p:nvSpPr>
          <p:cNvPr id="4" name="Slide Number Placeholder 3"/>
          <p:cNvSpPr>
            <a:spLocks noGrp="1"/>
          </p:cNvSpPr>
          <p:nvPr>
            <p:ph type="sldNum" sz="quarter" idx="10"/>
          </p:nvPr>
        </p:nvSpPr>
        <p:spPr/>
        <p:txBody>
          <a:bodyPr/>
          <a:lstStyle/>
          <a:p>
            <a:fld id="{8848F72F-577C-3F4D-940A-360DE0CF55FF}" type="slidenum">
              <a:rPr lang="en-US" smtClean="0"/>
              <a:t>8</a:t>
            </a:fld>
            <a:endParaRPr lang="en-US"/>
          </a:p>
        </p:txBody>
      </p:sp>
    </p:spTree>
    <p:extLst>
      <p:ext uri="{BB962C8B-B14F-4D97-AF65-F5344CB8AC3E}">
        <p14:creationId xmlns:p14="http://schemas.microsoft.com/office/powerpoint/2010/main" val="74055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8848F72F-577C-3F4D-940A-360DE0CF55FF}" type="slidenum">
              <a:rPr lang="en-US" smtClean="0"/>
              <a:t>9</a:t>
            </a:fld>
            <a:endParaRPr lang="en-US"/>
          </a:p>
        </p:txBody>
      </p:sp>
    </p:spTree>
    <p:extLst>
      <p:ext uri="{BB962C8B-B14F-4D97-AF65-F5344CB8AC3E}">
        <p14:creationId xmlns:p14="http://schemas.microsoft.com/office/powerpoint/2010/main" val="230418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8F72F-577C-3F4D-940A-360DE0CF55FF}" type="slidenum">
              <a:rPr lang="en-US" smtClean="0"/>
              <a:t>10</a:t>
            </a:fld>
            <a:endParaRPr lang="en-US"/>
          </a:p>
        </p:txBody>
      </p:sp>
    </p:spTree>
    <p:extLst>
      <p:ext uri="{BB962C8B-B14F-4D97-AF65-F5344CB8AC3E}">
        <p14:creationId xmlns:p14="http://schemas.microsoft.com/office/powerpoint/2010/main" val="74055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smtClean="0"/>
              <a:t>In addition to drawing upon expertise within the United Nations system, CASA is collaborating with leading experts worldwide to develop ISACS.  </a:t>
            </a:r>
          </a:p>
          <a:p>
            <a:pPr marL="171450" indent="-171450">
              <a:buFont typeface="Wingdings" charset="2"/>
              <a:buChar char="Ø"/>
            </a:pPr>
            <a:r>
              <a:rPr lang="en-US" dirty="0" smtClean="0"/>
              <a:t>Governments, international and regional organizations, civil society and the private sector volunteered specialists to join the ISACS Expert Reference Group, which reviews draft standards.  </a:t>
            </a:r>
          </a:p>
          <a:p>
            <a:pPr marL="171450" indent="-171450">
              <a:buFont typeface="Wingdings" charset="2"/>
              <a:buChar char="Ø"/>
            </a:pPr>
            <a:r>
              <a:rPr lang="en-US" dirty="0" smtClean="0"/>
              <a:t>Our</a:t>
            </a:r>
            <a:r>
              <a:rPr lang="en-US" baseline="0" dirty="0" smtClean="0"/>
              <a:t> Expert Reference Group is continually growing and we are always looking to add more specialists.  </a:t>
            </a:r>
            <a:endParaRPr lang="en-US" dirty="0" smtClean="0"/>
          </a:p>
          <a:p>
            <a:pPr marL="171450" indent="-171450">
              <a:buFont typeface="Wingdings" charset="2"/>
              <a:buChar char="Ø"/>
            </a:pPr>
            <a:r>
              <a:rPr lang="en-US" dirty="0" smtClean="0"/>
              <a:t>A full list of members of the ISACS Expert Reference Group, is on the Partners page of the ISACS website,</a:t>
            </a:r>
            <a:r>
              <a:rPr lang="en-US" baseline="0" dirty="0" smtClean="0"/>
              <a:t> as are instructions on how to join the group and contribute to the development of ISACS.  </a:t>
            </a:r>
            <a:endParaRPr lang="en-US" dirty="0" smtClean="0"/>
          </a:p>
        </p:txBody>
      </p:sp>
      <p:sp>
        <p:nvSpPr>
          <p:cNvPr id="4" name="Slide Number Placeholder 3"/>
          <p:cNvSpPr>
            <a:spLocks noGrp="1"/>
          </p:cNvSpPr>
          <p:nvPr>
            <p:ph type="sldNum" sz="quarter" idx="10"/>
          </p:nvPr>
        </p:nvSpPr>
        <p:spPr/>
        <p:txBody>
          <a:bodyPr/>
          <a:lstStyle/>
          <a:p>
            <a:fld id="{8848F72F-577C-3F4D-940A-360DE0CF55FF}" type="slidenum">
              <a:rPr lang="en-US" smtClean="0"/>
              <a:t>12</a:t>
            </a:fld>
            <a:endParaRPr lang="en-US"/>
          </a:p>
        </p:txBody>
      </p:sp>
    </p:spTree>
    <p:extLst>
      <p:ext uri="{BB962C8B-B14F-4D97-AF65-F5344CB8AC3E}">
        <p14:creationId xmlns:p14="http://schemas.microsoft.com/office/powerpoint/2010/main" val="2471167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smtClean="0"/>
              <a:t>The International Small Arms Control Standards are built upon a solid foundation of regional standards and guidelines on small arms and light weapons control.  </a:t>
            </a:r>
          </a:p>
          <a:p>
            <a:pPr marL="171450" indent="-171450">
              <a:buFont typeface="Wingdings" charset="2"/>
              <a:buChar char="Ø"/>
            </a:pPr>
            <a:r>
              <a:rPr lang="en-US" dirty="0" smtClean="0"/>
              <a:t>Many of the regional organizations that developed best practice guidelines of their own have contributed to creating ISACS.  </a:t>
            </a:r>
          </a:p>
          <a:p>
            <a:pPr marL="171450" indent="-171450">
              <a:buFont typeface="Wingdings" charset="2"/>
              <a:buChar char="Ø"/>
            </a:pPr>
            <a:r>
              <a:rPr lang="en-US" dirty="0" smtClean="0"/>
              <a:t>As such, ISACS complement and reinforce regional standards and guidelines.  </a:t>
            </a:r>
          </a:p>
          <a:p>
            <a:pPr marL="171450" indent="-171450">
              <a:buFont typeface="Wingdings" charset="2"/>
              <a:buChar char="Ø"/>
            </a:pPr>
            <a:r>
              <a:rPr lang="en-US" dirty="0" smtClean="0"/>
              <a:t>In addition, ISACS provide a useful global reference-point that regional organizations can use when revising their existing best practice guidelines or when developing new ones.   </a:t>
            </a:r>
          </a:p>
          <a:p>
            <a:pPr marL="171450" indent="-171450">
              <a:buFont typeface="Wingdings" charset="2"/>
              <a:buChar char="Ø"/>
            </a:pPr>
            <a:r>
              <a:rPr lang="en-US" dirty="0" smtClean="0"/>
              <a:t>In this way, ISACS can contribute to achieving convergence between regional approaches to SALW control. </a:t>
            </a:r>
            <a:endParaRPr lang="en-US" dirty="0"/>
          </a:p>
        </p:txBody>
      </p:sp>
      <p:sp>
        <p:nvSpPr>
          <p:cNvPr id="4" name="Slide Number Placeholder 3"/>
          <p:cNvSpPr>
            <a:spLocks noGrp="1"/>
          </p:cNvSpPr>
          <p:nvPr>
            <p:ph type="sldNum" sz="quarter" idx="10"/>
          </p:nvPr>
        </p:nvSpPr>
        <p:spPr/>
        <p:txBody>
          <a:bodyPr/>
          <a:lstStyle/>
          <a:p>
            <a:fld id="{8848F72F-577C-3F4D-940A-360DE0CF55FF}" type="slidenum">
              <a:rPr lang="en-US" smtClean="0"/>
              <a:t>13</a:t>
            </a:fld>
            <a:endParaRPr lang="en-US"/>
          </a:p>
        </p:txBody>
      </p:sp>
    </p:spTree>
    <p:extLst>
      <p:ext uri="{BB962C8B-B14F-4D97-AF65-F5344CB8AC3E}">
        <p14:creationId xmlns:p14="http://schemas.microsoft.com/office/powerpoint/2010/main" val="207968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smtClean="0"/>
              <a:t>In setting standards, ISACS seek to strike a critical balance between effectiveness in achieving the desired outcome, on the one hand, and achievability by all UN Member States, on the other, bearing in mind that international cooperation and assistance will often be needed.  </a:t>
            </a:r>
          </a:p>
          <a:p>
            <a:pPr marL="171450" indent="-171450">
              <a:buFont typeface="Wingdings" charset="2"/>
              <a:buChar char="Ø"/>
            </a:pPr>
            <a:r>
              <a:rPr lang="en-US" dirty="0" smtClean="0"/>
              <a:t>For this reason, ISACS do not require the application of the most advanced technologies available since the cost of these would be beyond the reach of most States.  </a:t>
            </a:r>
          </a:p>
          <a:p>
            <a:pPr marL="171450" indent="-171450">
              <a:buFont typeface="Wingdings" charset="2"/>
              <a:buChar char="Ø"/>
            </a:pPr>
            <a:r>
              <a:rPr lang="en-US" dirty="0" smtClean="0"/>
              <a:t>Instead, the standards call for the application of effective, proven technologies and methods that achieve the desired outcome at reasonable cost.  </a:t>
            </a:r>
          </a:p>
          <a:p>
            <a:pPr marL="171450" indent="-171450">
              <a:buFont typeface="Wingdings" charset="2"/>
              <a:buChar char="Ø"/>
            </a:pPr>
            <a:r>
              <a:rPr lang="en-US" dirty="0" smtClean="0"/>
              <a:t>Rather than “best practices,” it is therefore more accurate to say that ISACS espouse “effective practices” that are achievable by all States. </a:t>
            </a:r>
            <a:endParaRPr lang="en-US" dirty="0"/>
          </a:p>
        </p:txBody>
      </p:sp>
      <p:sp>
        <p:nvSpPr>
          <p:cNvPr id="4" name="Slide Number Placeholder 3"/>
          <p:cNvSpPr>
            <a:spLocks noGrp="1"/>
          </p:cNvSpPr>
          <p:nvPr>
            <p:ph type="sldNum" sz="quarter" idx="10"/>
          </p:nvPr>
        </p:nvSpPr>
        <p:spPr/>
        <p:txBody>
          <a:bodyPr/>
          <a:lstStyle/>
          <a:p>
            <a:fld id="{8848F72F-577C-3F4D-940A-360DE0CF55FF}" type="slidenum">
              <a:rPr lang="en-US" smtClean="0"/>
              <a:t>15</a:t>
            </a:fld>
            <a:endParaRPr lang="en-US"/>
          </a:p>
        </p:txBody>
      </p:sp>
    </p:spTree>
    <p:extLst>
      <p:ext uri="{BB962C8B-B14F-4D97-AF65-F5344CB8AC3E}">
        <p14:creationId xmlns:p14="http://schemas.microsoft.com/office/powerpoint/2010/main" val="74055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smtClean="0"/>
              <a:t>ISACS provide guidance on controlling small arms and light weapons, but not their ammunition, which — due to the more hazardous nature of explosive s — requires separate, specialized guidance.  </a:t>
            </a:r>
          </a:p>
          <a:p>
            <a:pPr marL="171450" indent="-171450">
              <a:buFont typeface="Wingdings" charset="2"/>
              <a:buChar char="Ø"/>
            </a:pPr>
            <a:r>
              <a:rPr lang="en-US" dirty="0" smtClean="0"/>
              <a:t>This is provided by the IATG (International Ammunition Technical Guidelines), administered under the United Nations </a:t>
            </a:r>
            <a:r>
              <a:rPr lang="en-US" dirty="0" err="1" smtClean="0"/>
              <a:t>SaferGuard</a:t>
            </a:r>
            <a:r>
              <a:rPr lang="en-US" dirty="0" smtClean="0"/>
              <a:t> </a:t>
            </a:r>
            <a:r>
              <a:rPr lang="en-US" dirty="0" err="1" smtClean="0"/>
              <a:t>programme</a:t>
            </a:r>
            <a:r>
              <a:rPr lang="en-US" dirty="0" smtClean="0"/>
              <a:t>.  </a:t>
            </a:r>
          </a:p>
          <a:p>
            <a:pPr marL="171450" indent="-171450">
              <a:buFont typeface="Wingdings" charset="2"/>
              <a:buChar char="Ø"/>
            </a:pPr>
            <a:r>
              <a:rPr lang="en-US" dirty="0" smtClean="0"/>
              <a:t>The development and use of ISACS and IATG are closely coordinated within the UN system, are cross-referenced where appropriate and are mutually reinforcing. </a:t>
            </a:r>
            <a:endParaRPr lang="en-US" dirty="0"/>
          </a:p>
        </p:txBody>
      </p:sp>
      <p:sp>
        <p:nvSpPr>
          <p:cNvPr id="4" name="Slide Number Placeholder 3"/>
          <p:cNvSpPr>
            <a:spLocks noGrp="1"/>
          </p:cNvSpPr>
          <p:nvPr>
            <p:ph type="sldNum" sz="quarter" idx="10"/>
          </p:nvPr>
        </p:nvSpPr>
        <p:spPr/>
        <p:txBody>
          <a:bodyPr/>
          <a:lstStyle/>
          <a:p>
            <a:fld id="{8848F72F-577C-3F4D-940A-360DE0CF55FF}" type="slidenum">
              <a:rPr lang="en-US" smtClean="0"/>
              <a:t>16</a:t>
            </a:fld>
            <a:endParaRPr lang="en-US"/>
          </a:p>
        </p:txBody>
      </p:sp>
    </p:spTree>
    <p:extLst>
      <p:ext uri="{BB962C8B-B14F-4D97-AF65-F5344CB8AC3E}">
        <p14:creationId xmlns:p14="http://schemas.microsoft.com/office/powerpoint/2010/main" val="285380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9/4/14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9/4/14</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9/4/14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9/4/14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9/4/14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9/4/14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9/4/14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9/4/14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9/4/14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9/4/14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9/4/14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9/4/14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9/4/14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9/4/14</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9/4/14</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9.gif"/><Relationship Id="rId6" Type="http://schemas.openxmlformats.org/officeDocument/2006/relationships/image" Target="../media/image10.gif"/><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0" Type="http://schemas.openxmlformats.org/officeDocument/2006/relationships/image" Target="../media/image14.jp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5.gif"/><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g"/><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g"/><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8.jpe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9.jp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0.jpe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1.jp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2.jpe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3.jp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4.jpeg"/><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jp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049063"/>
            <a:ext cx="5867400" cy="1470025"/>
          </a:xfrm>
        </p:spPr>
        <p:txBody>
          <a:bodyPr anchor="t">
            <a:normAutofit fontScale="90000"/>
          </a:bodyPr>
          <a:lstStyle/>
          <a:p>
            <a:r>
              <a:rPr lang="en-US" dirty="0" smtClean="0"/>
              <a:t>International Small Arms Control Standards (ISACS)</a:t>
            </a:r>
            <a:endParaRPr lang="en-US" dirty="0"/>
          </a:p>
        </p:txBody>
      </p:sp>
      <p:sp>
        <p:nvSpPr>
          <p:cNvPr id="3" name="Subtitle 2"/>
          <p:cNvSpPr>
            <a:spLocks noGrp="1"/>
          </p:cNvSpPr>
          <p:nvPr>
            <p:ph type="subTitle" idx="1"/>
          </p:nvPr>
        </p:nvSpPr>
        <p:spPr/>
        <p:txBody>
          <a:bodyPr anchor="ctr"/>
          <a:lstStyle/>
          <a:p>
            <a:r>
              <a:rPr lang="en-US" dirty="0"/>
              <a:t>Practical guidance on implementing global commitments </a:t>
            </a:r>
          </a:p>
          <a:p>
            <a:r>
              <a:rPr lang="en-US" dirty="0"/>
              <a:t>to control small arms and light </a:t>
            </a:r>
            <a:r>
              <a:rPr lang="en-US" dirty="0" smtClean="0"/>
              <a:t>weapons</a:t>
            </a:r>
            <a:endParaRPr lang="en-US" dirty="0"/>
          </a:p>
        </p:txBody>
      </p:sp>
      <p:pic>
        <p:nvPicPr>
          <p:cNvPr id="7" name="Picture 6" descr="CASA Logo (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2515"/>
            <a:ext cx="2116842" cy="623548"/>
          </a:xfrm>
          <a:prstGeom prst="rect">
            <a:avLst/>
          </a:prstGeom>
        </p:spPr>
      </p:pic>
      <p:sp>
        <p:nvSpPr>
          <p:cNvPr id="8" name="TextBox 7"/>
          <p:cNvSpPr txBox="1"/>
          <p:nvPr/>
        </p:nvSpPr>
        <p:spPr>
          <a:xfrm>
            <a:off x="6705109" y="3012113"/>
            <a:ext cx="838691" cy="246221"/>
          </a:xfrm>
          <a:prstGeom prst="rect">
            <a:avLst/>
          </a:prstGeom>
          <a:noFill/>
        </p:spPr>
        <p:txBody>
          <a:bodyPr wrap="none" rtlCol="0">
            <a:spAutoFit/>
          </a:bodyPr>
          <a:lstStyle/>
          <a:p>
            <a:r>
              <a:rPr lang="en-US" sz="1000" dirty="0" smtClean="0">
                <a:solidFill>
                  <a:schemeClr val="bg1"/>
                </a:solidFill>
              </a:rPr>
              <a:t>Photo: MAG</a:t>
            </a:r>
            <a:endParaRPr lang="en-US" sz="1000" dirty="0">
              <a:solidFill>
                <a:schemeClr val="bg1"/>
              </a:solidFill>
            </a:endParaRPr>
          </a:p>
        </p:txBody>
      </p:sp>
      <p:pic>
        <p:nvPicPr>
          <p:cNvPr id="10" name="Picture Placeholder 4" descr="9952354446_09df9d17a8_o.jpg"/>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5322" b="13064"/>
          <a:stretch/>
        </p:blipFill>
        <p:spPr>
          <a:xfrm>
            <a:off x="0" y="670709"/>
            <a:ext cx="7543800" cy="2587625"/>
          </a:xfrm>
        </p:spPr>
      </p:pic>
      <p:sp>
        <p:nvSpPr>
          <p:cNvPr id="11" name="TextBox 10"/>
          <p:cNvSpPr txBox="1"/>
          <p:nvPr/>
        </p:nvSpPr>
        <p:spPr>
          <a:xfrm>
            <a:off x="6515100" y="670709"/>
            <a:ext cx="1028700" cy="276999"/>
          </a:xfrm>
          <a:prstGeom prst="rect">
            <a:avLst/>
          </a:prstGeom>
          <a:noFill/>
        </p:spPr>
        <p:txBody>
          <a:bodyPr wrap="square" rtlCol="0">
            <a:spAutoFit/>
          </a:bodyPr>
          <a:lstStyle/>
          <a:p>
            <a:r>
              <a:rPr lang="en-US" sz="1200" dirty="0" smtClean="0">
                <a:solidFill>
                  <a:srgbClr val="FFFFFF"/>
                </a:solidFill>
              </a:rPr>
              <a:t>Photo: MAG</a:t>
            </a:r>
            <a:endParaRPr lang="en-US" sz="1200" dirty="0">
              <a:solidFill>
                <a:srgbClr val="FFFFFF"/>
              </a:solidFill>
            </a:endParaRPr>
          </a:p>
        </p:txBody>
      </p:sp>
    </p:spTree>
    <p:extLst>
      <p:ext uri="{BB962C8B-B14F-4D97-AF65-F5344CB8AC3E}">
        <p14:creationId xmlns:p14="http://schemas.microsoft.com/office/powerpoint/2010/main" val="25671676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standards fit in</a:t>
            </a:r>
            <a:endParaRPr lang="en-US" dirty="0"/>
          </a:p>
        </p:txBody>
      </p:sp>
      <p:pic>
        <p:nvPicPr>
          <p:cNvPr id="10" name="Picture 9"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graphicFrame>
        <p:nvGraphicFramePr>
          <p:cNvPr id="4" name="Diagram 3"/>
          <p:cNvGraphicFramePr/>
          <p:nvPr>
            <p:extLst>
              <p:ext uri="{D42A27DB-BD31-4B8C-83A1-F6EECF244321}">
                <p14:modId xmlns:p14="http://schemas.microsoft.com/office/powerpoint/2010/main" val="3683663966"/>
              </p:ext>
            </p:extLst>
          </p:nvPr>
        </p:nvGraphicFramePr>
        <p:xfrm>
          <a:off x="681789" y="212763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Arrow Connector 5"/>
          <p:cNvCxnSpPr>
            <a:endCxn id="11" idx="0"/>
          </p:cNvCxnSpPr>
          <p:nvPr/>
        </p:nvCxnSpPr>
        <p:spPr>
          <a:xfrm flipH="1">
            <a:off x="7945033" y="2589301"/>
            <a:ext cx="9178" cy="314067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339263" y="2127636"/>
            <a:ext cx="1221608" cy="461665"/>
          </a:xfrm>
          <a:prstGeom prst="rect">
            <a:avLst/>
          </a:prstGeom>
          <a:noFill/>
        </p:spPr>
        <p:txBody>
          <a:bodyPr wrap="none" rtlCol="0">
            <a:spAutoFit/>
          </a:bodyPr>
          <a:lstStyle/>
          <a:p>
            <a:r>
              <a:rPr lang="en-US" sz="2400" b="1" dirty="0" smtClean="0"/>
              <a:t>General</a:t>
            </a:r>
            <a:endParaRPr lang="en-US" sz="2400" b="1" dirty="0"/>
          </a:p>
        </p:txBody>
      </p:sp>
      <p:sp>
        <p:nvSpPr>
          <p:cNvPr id="11" name="TextBox 10"/>
          <p:cNvSpPr txBox="1"/>
          <p:nvPr/>
        </p:nvSpPr>
        <p:spPr>
          <a:xfrm>
            <a:off x="7339263" y="5729971"/>
            <a:ext cx="1211540" cy="461665"/>
          </a:xfrm>
          <a:prstGeom prst="rect">
            <a:avLst/>
          </a:prstGeom>
          <a:noFill/>
        </p:spPr>
        <p:txBody>
          <a:bodyPr wrap="none" rtlCol="0">
            <a:spAutoFit/>
          </a:bodyPr>
          <a:lstStyle/>
          <a:p>
            <a:r>
              <a:rPr lang="en-US" sz="2400" b="1" dirty="0" smtClean="0"/>
              <a:t>Specific</a:t>
            </a:r>
            <a:endParaRPr lang="en-US" sz="2400" b="1" dirty="0"/>
          </a:p>
        </p:txBody>
      </p:sp>
    </p:spTree>
    <p:extLst>
      <p:ext uri="{BB962C8B-B14F-4D97-AF65-F5344CB8AC3E}">
        <p14:creationId xmlns:p14="http://schemas.microsoft.com/office/powerpoint/2010/main" val="3710351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
                                            <p:graphicEl>
                                              <a:dgm id="{D6736D2D-5B8F-034B-8C71-E453C02F7475}"/>
                                            </p:graphic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
                                            <p:graphicEl>
                                              <a:dgm id="{EE5AC1A4-E1DB-ED4E-8D44-7469A814B4DD}"/>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4">
                                            <p:graphicEl>
                                              <a:dgm id="{4E007F8C-1BE2-2F45-A9D3-6DD89C34CE77}"/>
                                            </p:graphic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4">
                                            <p:graphicEl>
                                              <a:dgm id="{E2F4A56E-19CB-3243-8727-AC309E02DBD8}"/>
                                            </p:graphic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4">
                                            <p:graphicEl>
                                              <a:dgm id="{220EF341-721F-ED4F-89B8-090595D5ED7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1000"/>
                                  </p:stCondLst>
                                  <p:childTnLst>
                                    <p:set>
                                      <p:cBhvr>
                                        <p:cTn id="25" dur="1" fill="hold">
                                          <p:stCondLst>
                                            <p:cond delay="0"/>
                                          </p:stCondLst>
                                        </p:cTn>
                                        <p:tgtEl>
                                          <p:spTgt spid="6"/>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100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mph" presetSubtype="0" repeatCount="3000" fill="hold" grpId="1" nodeType="clickEffect">
                                  <p:stCondLst>
                                    <p:cond delay="0"/>
                                  </p:stCondLst>
                                  <p:childTnLst>
                                    <p:animEffect transition="out" filter="fade">
                                      <p:cBhvr>
                                        <p:cTn id="32" dur="1000" tmFilter="0, 0; .2, .5; .8, .5; 1, 0"/>
                                        <p:tgtEl>
                                          <p:spTgt spid="4">
                                            <p:graphicEl>
                                              <a:dgm id="{EE5AC1A4-E1DB-ED4E-8D44-7469A814B4DD}"/>
                                            </p:graphicEl>
                                          </p:spTgt>
                                        </p:tgtEl>
                                      </p:cBhvr>
                                    </p:animEffect>
                                    <p:animScale>
                                      <p:cBhvr>
                                        <p:cTn id="33" dur="500" autoRev="1" fill="hold"/>
                                        <p:tgtEl>
                                          <p:spTgt spid="4">
                                            <p:graphicEl>
                                              <a:dgm id="{EE5AC1A4-E1DB-ED4E-8D44-7469A814B4DD}"/>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Graphic spid="4" grpId="1">
        <p:bldSub>
          <a:bldDgm bld="lvlOne"/>
        </p:bldSub>
      </p:bldGraphic>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56" y="1532021"/>
            <a:ext cx="3657600" cy="533400"/>
          </a:xfrm>
        </p:spPr>
        <p:txBody>
          <a:bodyPr>
            <a:noAutofit/>
          </a:bodyPr>
          <a:lstStyle/>
          <a:p>
            <a:pPr algn="ctr"/>
            <a:r>
              <a:rPr lang="en-US" sz="3200" dirty="0" smtClean="0"/>
              <a:t>Who is developing</a:t>
            </a:r>
            <a:endParaRPr lang="en-US" sz="3200" dirty="0"/>
          </a:p>
        </p:txBody>
      </p:sp>
      <p:pic>
        <p:nvPicPr>
          <p:cNvPr id="3" name="Picture 2" descr="ISACS Logo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56" y="2633578"/>
            <a:ext cx="3654824" cy="1590843"/>
          </a:xfrm>
          <a:prstGeom prst="rect">
            <a:avLst/>
          </a:prstGeom>
        </p:spPr>
      </p:pic>
      <p:sp>
        <p:nvSpPr>
          <p:cNvPr id="6" name="Title 1"/>
          <p:cNvSpPr txBox="1">
            <a:spLocks/>
          </p:cNvSpPr>
          <p:nvPr/>
        </p:nvSpPr>
        <p:spPr>
          <a:xfrm>
            <a:off x="528556" y="4585369"/>
            <a:ext cx="3657600" cy="1203157"/>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pPr algn="ctr"/>
            <a:r>
              <a:rPr lang="en-US" sz="10000" dirty="0" smtClean="0"/>
              <a:t>?</a:t>
            </a:r>
            <a:endParaRPr lang="en-US" sz="10000" dirty="0"/>
          </a:p>
        </p:txBody>
      </p:sp>
      <p:sp>
        <p:nvSpPr>
          <p:cNvPr id="7" name="Content Placeholder 6"/>
          <p:cNvSpPr>
            <a:spLocks noGrp="1"/>
          </p:cNvSpPr>
          <p:nvPr>
            <p:ph idx="1"/>
          </p:nvPr>
        </p:nvSpPr>
        <p:spPr>
          <a:xfrm>
            <a:off x="4945380" y="609600"/>
            <a:ext cx="3657600" cy="4749460"/>
          </a:xfrm>
        </p:spPr>
        <p:txBody>
          <a:bodyPr anchor="ctr">
            <a:normAutofit/>
          </a:bodyPr>
          <a:lstStyle/>
          <a:p>
            <a:pPr marL="0" indent="0" algn="ctr">
              <a:buNone/>
            </a:pPr>
            <a:r>
              <a:rPr lang="en-US" sz="2800" dirty="0"/>
              <a:t>In addition to drawing upon expertise within the United Nations system, CASA </a:t>
            </a:r>
            <a:r>
              <a:rPr lang="en-US" sz="2800" dirty="0" smtClean="0"/>
              <a:t>is collaborating </a:t>
            </a:r>
            <a:r>
              <a:rPr lang="en-US" sz="2800" dirty="0"/>
              <a:t>with leading experts worldwide to develop </a:t>
            </a:r>
            <a:r>
              <a:rPr lang="en-US" sz="2800" dirty="0" smtClean="0"/>
              <a:t>ISACS</a:t>
            </a:r>
            <a:endParaRPr lang="en-US" sz="2800" dirty="0"/>
          </a:p>
        </p:txBody>
      </p:sp>
      <p:pic>
        <p:nvPicPr>
          <p:cNvPr id="8" name="Picture 7" descr="CASA logo upright.jp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216" y="5359060"/>
            <a:ext cx="714764" cy="1019351"/>
          </a:xfrm>
          <a:prstGeom prst="rect">
            <a:avLst/>
          </a:prstGeom>
        </p:spPr>
      </p:pic>
    </p:spTree>
    <p:extLst>
      <p:ext uri="{BB962C8B-B14F-4D97-AF65-F5344CB8AC3E}">
        <p14:creationId xmlns:p14="http://schemas.microsoft.com/office/powerpoint/2010/main" val="3812471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ISACS Expert Reference Group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64449043"/>
              </p:ext>
            </p:extLst>
          </p:nvPr>
        </p:nvGraphicFramePr>
        <p:xfrm>
          <a:off x="363797" y="1739636"/>
          <a:ext cx="8424333" cy="4785359"/>
        </p:xfrm>
        <a:graphic>
          <a:graphicData uri="http://schemas.openxmlformats.org/drawingml/2006/table">
            <a:tbl>
              <a:tblPr bandRow="1">
                <a:tableStyleId>{5C22544A-7EE6-4342-B048-85BDC9FD1C3A}</a:tableStyleId>
              </a:tblPr>
              <a:tblGrid>
                <a:gridCol w="8424333"/>
              </a:tblGrid>
              <a:tr h="220929">
                <a:tc>
                  <a:txBody>
                    <a:bodyPr/>
                    <a:lstStyle/>
                    <a:p>
                      <a:pPr algn="ctr"/>
                      <a:r>
                        <a:rPr lang="en-US" sz="1400" b="1" dirty="0" smtClean="0"/>
                        <a:t>Governments</a:t>
                      </a:r>
                      <a:endParaRPr lang="en-US" sz="1400" b="1" dirty="0"/>
                    </a:p>
                  </a:txBody>
                  <a:tcPr/>
                </a:tc>
              </a:tr>
              <a:tr h="359009">
                <a:tc>
                  <a:txBody>
                    <a:bodyPr/>
                    <a:lstStyle/>
                    <a:p>
                      <a:pPr algn="ctr"/>
                      <a:r>
                        <a:rPr lang="en-US" sz="1000" dirty="0" smtClean="0"/>
                        <a:t>Australia • Canada • Colombia • Ecuador • Germany • Guatemala • Hungary • Iraq • Ireland • Jamaica • Kenya • Liberia • Mexico • New Zealand • Norway • Papua New Guinea • Romania • Serbia • South Sudan • Switzerland • Trinidad and Tobago </a:t>
                      </a:r>
                      <a:endParaRPr lang="en-US" sz="1000" dirty="0"/>
                    </a:p>
                  </a:txBody>
                  <a:tcPr/>
                </a:tc>
              </a:tr>
              <a:tr h="220929">
                <a:tc>
                  <a:txBody>
                    <a:bodyPr/>
                    <a:lstStyle/>
                    <a:p>
                      <a:pPr algn="ctr"/>
                      <a:r>
                        <a:rPr lang="en-US" sz="1400" b="1" dirty="0" smtClean="0"/>
                        <a:t>International &amp; Regional </a:t>
                      </a:r>
                      <a:r>
                        <a:rPr lang="en-US" sz="1400" b="1" dirty="0" err="1" smtClean="0"/>
                        <a:t>Organisations</a:t>
                      </a:r>
                      <a:endParaRPr lang="en-US" sz="1400" b="1" dirty="0"/>
                    </a:p>
                  </a:txBody>
                  <a:tcPr/>
                </a:tc>
              </a:tr>
              <a:tr h="1049412">
                <a:tc>
                  <a:txBody>
                    <a:bodyPr/>
                    <a:lstStyle/>
                    <a:p>
                      <a:pPr algn="ctr"/>
                      <a:r>
                        <a:rPr lang="en-US" sz="1000" dirty="0" smtClean="0"/>
                        <a:t>Central American Project on the Control of Small Arms and Light Weapons (CASAC) • Economic Community of West African States (ECOWAS) • Geneva International Centre for Humanitarian Demining (GICHD) • International Committee of Museums of Arms and Military History (ICOMAM) • International Committee of the Red Cross (ICRC) • International Criminal Police Organization (INTERPOL) • Kofi Annan International Peacekeeping Training Centre, Ghana • League of Arab States • NATO Support Agency (NSPA) • </a:t>
                      </a:r>
                      <a:r>
                        <a:rPr lang="en-US" sz="1000" dirty="0" err="1" smtClean="0"/>
                        <a:t>Organisation</a:t>
                      </a:r>
                      <a:r>
                        <a:rPr lang="en-US" sz="1000" dirty="0" smtClean="0"/>
                        <a:t> for Security and Co-operation in Europe (OSCE) • Organization of American States (OAS) • Parliamentary Forum on Small Arms and Light Weapons • Regional Centre on Small Arms in the Great Lakes Region, the Horn of Africa and Bordering States (RECSA) • South Eastern and Eastern Europe Clearinghouse for the Control of Small Arms and Light Weapons (SEESAC) • </a:t>
                      </a:r>
                      <a:r>
                        <a:rPr lang="en-US" sz="1000" dirty="0" err="1" smtClean="0"/>
                        <a:t>Wasenaar</a:t>
                      </a:r>
                      <a:r>
                        <a:rPr lang="en-US" sz="1000" dirty="0" smtClean="0"/>
                        <a:t> Arrangement on Export Control for Conventional Arms and Dual-Use Goods and Technologies • World Customs Organization</a:t>
                      </a:r>
                      <a:endParaRPr lang="en-US" sz="1000" dirty="0"/>
                    </a:p>
                  </a:txBody>
                  <a:tcPr/>
                </a:tc>
              </a:tr>
              <a:tr h="220929">
                <a:tc>
                  <a:txBody>
                    <a:bodyPr/>
                    <a:lstStyle/>
                    <a:p>
                      <a:pPr algn="ctr"/>
                      <a:r>
                        <a:rPr lang="en-US" sz="1400" b="1" dirty="0" smtClean="0"/>
                        <a:t>Civil Society</a:t>
                      </a:r>
                      <a:endParaRPr lang="en-US" sz="1400" b="1" dirty="0"/>
                    </a:p>
                  </a:txBody>
                  <a:tcPr/>
                </a:tc>
              </a:tr>
              <a:tr h="1463654">
                <a:tc>
                  <a:txBody>
                    <a:bodyPr/>
                    <a:lstStyle/>
                    <a:p>
                      <a:pPr algn="ctr"/>
                      <a:r>
                        <a:rPr lang="en-US" sz="1000" dirty="0" smtClean="0"/>
                        <a:t>Action on Armed Violence • Action </a:t>
                      </a:r>
                      <a:r>
                        <a:rPr lang="en-US" sz="1000" dirty="0" err="1" smtClean="0"/>
                        <a:t>Sécurité</a:t>
                      </a:r>
                      <a:r>
                        <a:rPr lang="en-US" sz="1000" dirty="0" smtClean="0"/>
                        <a:t> </a:t>
                      </a:r>
                      <a:r>
                        <a:rPr lang="en-US" sz="1000" dirty="0" err="1" smtClean="0"/>
                        <a:t>Éthique</a:t>
                      </a:r>
                      <a:r>
                        <a:rPr lang="en-US" sz="1000" dirty="0" smtClean="0"/>
                        <a:t> </a:t>
                      </a:r>
                      <a:r>
                        <a:rPr lang="en-US" sz="1000" dirty="0" err="1" smtClean="0"/>
                        <a:t>Républicaine</a:t>
                      </a:r>
                      <a:r>
                        <a:rPr lang="en-US" sz="1000" dirty="0" smtClean="0"/>
                        <a:t> (ASER), France • African Strategic and Peace Research Group (AFSTRAG) • Bonn International Centre for Conversion (BICC) • British Shooting Sports Council • Burkina Faso Parliamentary Network on SALW • Canadian Coalition for Gun Control • Centre for the Study of Violence and Reconciliation (CSVR) • Dan Church Aid • Danish Demining Group • Eastern African Sub-regional Support Initiative for the Advancement of Women (EASSI) • Foundation for Security and Development in Africa (FOSDA) • Geneva Forum • </a:t>
                      </a:r>
                      <a:r>
                        <a:rPr lang="en-US" sz="1000" dirty="0" err="1" smtClean="0"/>
                        <a:t>Groupe</a:t>
                      </a:r>
                      <a:r>
                        <a:rPr lang="en-US" sz="1000" dirty="0" smtClean="0"/>
                        <a:t> de </a:t>
                      </a:r>
                      <a:r>
                        <a:rPr lang="en-US" sz="1000" dirty="0" err="1" smtClean="0"/>
                        <a:t>recherche</a:t>
                      </a:r>
                      <a:r>
                        <a:rPr lang="en-US" sz="1000" dirty="0" smtClean="0"/>
                        <a:t> et </a:t>
                      </a:r>
                      <a:r>
                        <a:rPr lang="en-US" sz="1000" dirty="0" err="1" smtClean="0"/>
                        <a:t>d'Information</a:t>
                      </a:r>
                      <a:r>
                        <a:rPr lang="en-US" sz="1000" dirty="0" smtClean="0"/>
                        <a:t> </a:t>
                      </a:r>
                      <a:r>
                        <a:rPr lang="en-US" sz="1000" dirty="0" err="1" smtClean="0"/>
                        <a:t>sur</a:t>
                      </a:r>
                      <a:r>
                        <a:rPr lang="en-US" sz="1000" dirty="0" smtClean="0"/>
                        <a:t> la </a:t>
                      </a:r>
                      <a:r>
                        <a:rPr lang="en-US" sz="1000" dirty="0" err="1" smtClean="0"/>
                        <a:t>paix</a:t>
                      </a:r>
                      <a:r>
                        <a:rPr lang="en-US" sz="1000" dirty="0" smtClean="0"/>
                        <a:t> et la </a:t>
                      </a:r>
                      <a:r>
                        <a:rPr lang="en-US" sz="1000" dirty="0" err="1" smtClean="0"/>
                        <a:t>sécurité</a:t>
                      </a:r>
                      <a:r>
                        <a:rPr lang="en-US" sz="1000" dirty="0" smtClean="0"/>
                        <a:t> (GRIP) • Halo Trust • Handicap International • Institute for Security Studies, South Africa (ISS) • International Action Network on Small Arms (IANSA) • International Coalition for Women in Shooting and Hunting (</a:t>
                      </a:r>
                      <a:r>
                        <a:rPr lang="en-US" sz="1000" dirty="0" err="1" smtClean="0"/>
                        <a:t>WiSH</a:t>
                      </a:r>
                      <a:r>
                        <a:rPr lang="en-US" sz="1000" dirty="0" smtClean="0"/>
                        <a:t>) • Mines Advisory Group (MAG) • Monterey Institute of International Studies • National Firearms Association of Canada • Nonviolence International • Oxfam • Pacific Forum for the Advancement of Women • People with Disabilities, Uganda • Project Ploughshares • </a:t>
                      </a:r>
                      <a:r>
                        <a:rPr lang="en-US" sz="1000" dirty="0" err="1" smtClean="0"/>
                        <a:t>Saferworld</a:t>
                      </a:r>
                      <a:r>
                        <a:rPr lang="en-US" sz="1000" dirty="0" smtClean="0"/>
                        <a:t> • Small Arms Survey • Stockholm International Peace Research Institute (SIPRI) • </a:t>
                      </a:r>
                      <a:r>
                        <a:rPr lang="en-US" sz="1000" dirty="0" err="1" smtClean="0"/>
                        <a:t>Umut</a:t>
                      </a:r>
                      <a:r>
                        <a:rPr lang="en-US" sz="1000" dirty="0" smtClean="0"/>
                        <a:t> Foundation, Turkey • University of Calgary, Canada • West African Action Network on Small Arms (WAANSA) • Women in Alternative Action, Cameroon</a:t>
                      </a:r>
                    </a:p>
                    <a:p>
                      <a:pPr algn="ctr"/>
                      <a:endParaRPr lang="en-US" sz="1000" dirty="0"/>
                    </a:p>
                  </a:txBody>
                  <a:tcPr/>
                </a:tc>
              </a:tr>
              <a:tr h="220929">
                <a:tc>
                  <a:txBody>
                    <a:bodyPr/>
                    <a:lstStyle/>
                    <a:p>
                      <a:pPr algn="ctr"/>
                      <a:r>
                        <a:rPr lang="en-US" sz="1400" b="1" dirty="0" smtClean="0"/>
                        <a:t>Private Sector</a:t>
                      </a:r>
                      <a:endParaRPr lang="en-US" sz="1400" b="1" dirty="0"/>
                    </a:p>
                  </a:txBody>
                  <a:tcPr/>
                </a:tc>
              </a:tr>
              <a:tr h="359009">
                <a:tc>
                  <a:txBody>
                    <a:bodyPr/>
                    <a:lstStyle/>
                    <a:p>
                      <a:pPr algn="ctr"/>
                      <a:r>
                        <a:rPr lang="en-US" sz="1000" dirty="0" smtClean="0"/>
                        <a:t>Defense Small Arms Advisory Council (DSAAC) • EPES Mandala Consulting • Explosive Capabilities, Ltd. • MAB Consulting • National Association of Sporting Firearms and Ammunition Manufacturers, Italy (ANPAM) • Thierry Jacobs, Independent Technical Expert • Traceability Solutions</a:t>
                      </a:r>
                      <a:endParaRPr lang="en-US" sz="1000" dirty="0"/>
                    </a:p>
                  </a:txBody>
                  <a:tcPr/>
                </a:tc>
              </a:tr>
            </a:tbl>
          </a:graphicData>
        </a:graphic>
      </p:graphicFrame>
      <p:pic>
        <p:nvPicPr>
          <p:cNvPr id="5" name="Picture 4"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spTree>
    <p:extLst>
      <p:ext uri="{BB962C8B-B14F-4D97-AF65-F5344CB8AC3E}">
        <p14:creationId xmlns:p14="http://schemas.microsoft.com/office/powerpoint/2010/main" val="31994359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56" y="1532021"/>
            <a:ext cx="3657600" cy="533400"/>
          </a:xfrm>
        </p:spPr>
        <p:txBody>
          <a:bodyPr>
            <a:noAutofit/>
          </a:bodyPr>
          <a:lstStyle/>
          <a:p>
            <a:pPr algn="ctr"/>
            <a:r>
              <a:rPr lang="en-US" sz="3200" dirty="0" smtClean="0"/>
              <a:t>How do</a:t>
            </a:r>
            <a:endParaRPr lang="en-US" sz="3200" dirty="0"/>
          </a:p>
        </p:txBody>
      </p:sp>
      <p:pic>
        <p:nvPicPr>
          <p:cNvPr id="3" name="Picture 2" descr="ISACS Logo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56" y="2633578"/>
            <a:ext cx="3654824" cy="1590843"/>
          </a:xfrm>
          <a:prstGeom prst="rect">
            <a:avLst/>
          </a:prstGeom>
        </p:spPr>
      </p:pic>
      <p:sp>
        <p:nvSpPr>
          <p:cNvPr id="6" name="Title 1"/>
          <p:cNvSpPr txBox="1">
            <a:spLocks/>
          </p:cNvSpPr>
          <p:nvPr/>
        </p:nvSpPr>
        <p:spPr>
          <a:xfrm>
            <a:off x="528556" y="4665579"/>
            <a:ext cx="3657600" cy="171283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pPr algn="ctr"/>
            <a:r>
              <a:rPr lang="en-US" sz="2800" dirty="0" smtClean="0"/>
              <a:t>relate to regional standards &amp; guidelines?</a:t>
            </a:r>
            <a:endParaRPr lang="en-US" sz="2800" dirty="0"/>
          </a:p>
        </p:txBody>
      </p:sp>
      <p:sp>
        <p:nvSpPr>
          <p:cNvPr id="7" name="Content Placeholder 6"/>
          <p:cNvSpPr>
            <a:spLocks noGrp="1"/>
          </p:cNvSpPr>
          <p:nvPr>
            <p:ph idx="1"/>
          </p:nvPr>
        </p:nvSpPr>
        <p:spPr>
          <a:xfrm>
            <a:off x="4945380" y="609601"/>
            <a:ext cx="3657600" cy="2709332"/>
          </a:xfrm>
        </p:spPr>
        <p:txBody>
          <a:bodyPr anchor="ctr">
            <a:noAutofit/>
          </a:bodyPr>
          <a:lstStyle/>
          <a:p>
            <a:pPr marL="0" indent="0" algn="ctr">
              <a:buNone/>
            </a:pPr>
            <a:r>
              <a:rPr lang="en-US" sz="3200" dirty="0"/>
              <a:t>ISACS complement and reinforce regional standards and guidelines</a:t>
            </a:r>
            <a:endParaRPr lang="en-US" sz="3200" b="1" dirty="0"/>
          </a:p>
        </p:txBody>
      </p:sp>
      <p:pic>
        <p:nvPicPr>
          <p:cNvPr id="5" name="Picture 4" descr="ecowa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850" y="3539067"/>
            <a:ext cx="1239232" cy="1176421"/>
          </a:xfrm>
          <a:prstGeom prst="rect">
            <a:avLst/>
          </a:prstGeom>
        </p:spPr>
      </p:pic>
      <p:pic>
        <p:nvPicPr>
          <p:cNvPr id="9" name="Picture 8" descr="osce-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2934" y="4961308"/>
            <a:ext cx="1329334" cy="312636"/>
          </a:xfrm>
          <a:prstGeom prst="rect">
            <a:avLst/>
          </a:prstGeom>
        </p:spPr>
      </p:pic>
      <p:pic>
        <p:nvPicPr>
          <p:cNvPr id="10" name="Picture 9" descr="Sadc_logo.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4956" y="3539067"/>
            <a:ext cx="1194803" cy="1176421"/>
          </a:xfrm>
          <a:prstGeom prst="rect">
            <a:avLst/>
          </a:prstGeom>
        </p:spPr>
      </p:pic>
      <p:pic>
        <p:nvPicPr>
          <p:cNvPr id="11" name="Picture 10" descr="500px-Pacific_Islands_Forum_Logo.sv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7247" y="4827642"/>
            <a:ext cx="1232512" cy="1232512"/>
          </a:xfrm>
          <a:prstGeom prst="rect">
            <a:avLst/>
          </a:prstGeom>
        </p:spPr>
      </p:pic>
      <p:pic>
        <p:nvPicPr>
          <p:cNvPr id="12" name="Picture 11" descr="oas-logo-eng.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2934" y="3539067"/>
            <a:ext cx="1185333" cy="1175173"/>
          </a:xfrm>
          <a:prstGeom prst="rect">
            <a:avLst/>
          </a:prstGeom>
        </p:spPr>
      </p:pic>
      <p:pic>
        <p:nvPicPr>
          <p:cNvPr id="13" name="Picture 12" descr="seesac-logo-without-text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2934" y="5374354"/>
            <a:ext cx="1358509" cy="497825"/>
          </a:xfrm>
          <a:prstGeom prst="rect">
            <a:avLst/>
          </a:prstGeom>
        </p:spPr>
      </p:pic>
      <p:pic>
        <p:nvPicPr>
          <p:cNvPr id="14" name="Picture 13" descr="RECSA.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95569" y="4834467"/>
            <a:ext cx="1088513" cy="1133868"/>
          </a:xfrm>
          <a:prstGeom prst="rect">
            <a:avLst/>
          </a:prstGeom>
        </p:spPr>
      </p:pic>
    </p:spTree>
    <p:extLst>
      <p:ext uri="{BB962C8B-B14F-4D97-AF65-F5344CB8AC3E}">
        <p14:creationId xmlns:p14="http://schemas.microsoft.com/office/powerpoint/2010/main" val="3519358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56" y="1532021"/>
            <a:ext cx="3657600" cy="533400"/>
          </a:xfrm>
        </p:spPr>
        <p:txBody>
          <a:bodyPr>
            <a:noAutofit/>
          </a:bodyPr>
          <a:lstStyle/>
          <a:p>
            <a:pPr algn="ctr"/>
            <a:r>
              <a:rPr lang="en-US" sz="3200" dirty="0" smtClean="0"/>
              <a:t>Are</a:t>
            </a:r>
            <a:endParaRPr lang="en-US" sz="3200" dirty="0"/>
          </a:p>
        </p:txBody>
      </p:sp>
      <p:pic>
        <p:nvPicPr>
          <p:cNvPr id="3" name="Picture 2" descr="ISACS Logo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56" y="2633578"/>
            <a:ext cx="3654824" cy="1590843"/>
          </a:xfrm>
          <a:prstGeom prst="rect">
            <a:avLst/>
          </a:prstGeom>
        </p:spPr>
      </p:pic>
      <p:sp>
        <p:nvSpPr>
          <p:cNvPr id="6" name="Title 1"/>
          <p:cNvSpPr txBox="1">
            <a:spLocks/>
          </p:cNvSpPr>
          <p:nvPr/>
        </p:nvSpPr>
        <p:spPr>
          <a:xfrm>
            <a:off x="528556" y="4665579"/>
            <a:ext cx="3657600" cy="120315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pPr algn="ctr"/>
            <a:r>
              <a:rPr lang="en-US" sz="3200" dirty="0" smtClean="0"/>
              <a:t>best practices?</a:t>
            </a:r>
            <a:endParaRPr lang="en-US" sz="3200" dirty="0"/>
          </a:p>
        </p:txBody>
      </p:sp>
      <p:sp>
        <p:nvSpPr>
          <p:cNvPr id="7" name="Content Placeholder 6"/>
          <p:cNvSpPr>
            <a:spLocks noGrp="1"/>
          </p:cNvSpPr>
          <p:nvPr>
            <p:ph idx="1"/>
          </p:nvPr>
        </p:nvSpPr>
        <p:spPr>
          <a:xfrm>
            <a:off x="4945380" y="609601"/>
            <a:ext cx="3657600" cy="4749460"/>
          </a:xfrm>
        </p:spPr>
        <p:txBody>
          <a:bodyPr anchor="ctr">
            <a:noAutofit/>
          </a:bodyPr>
          <a:lstStyle/>
          <a:p>
            <a:pPr marL="0" indent="0" algn="ctr">
              <a:buNone/>
            </a:pPr>
            <a:r>
              <a:rPr lang="en-US" sz="4000" dirty="0" smtClean="0"/>
              <a:t>In the strict sense of the term,</a:t>
            </a:r>
          </a:p>
          <a:p>
            <a:pPr marL="0" indent="0" algn="ctr">
              <a:buNone/>
            </a:pPr>
            <a:r>
              <a:rPr lang="en-US" sz="4000" b="1" dirty="0" smtClean="0"/>
              <a:t>NO</a:t>
            </a:r>
            <a:endParaRPr lang="en-US" sz="4000" b="1" dirty="0"/>
          </a:p>
        </p:txBody>
      </p:sp>
      <p:pic>
        <p:nvPicPr>
          <p:cNvPr id="4" name="Picture 3" descr="CASA logo upright.jp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216" y="5359060"/>
            <a:ext cx="714764" cy="1019351"/>
          </a:xfrm>
          <a:prstGeom prst="rect">
            <a:avLst/>
          </a:prstGeom>
        </p:spPr>
      </p:pic>
    </p:spTree>
    <p:extLst>
      <p:ext uri="{BB962C8B-B14F-4D97-AF65-F5344CB8AC3E}">
        <p14:creationId xmlns:p14="http://schemas.microsoft.com/office/powerpoint/2010/main" val="820819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balance right</a:t>
            </a:r>
            <a:endParaRPr lang="en-US" dirty="0"/>
          </a:p>
        </p:txBody>
      </p:sp>
      <p:pic>
        <p:nvPicPr>
          <p:cNvPr id="10" name="Picture 9"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sp>
        <p:nvSpPr>
          <p:cNvPr id="3" name="Arc 2"/>
          <p:cNvSpPr/>
          <p:nvPr/>
        </p:nvSpPr>
        <p:spPr>
          <a:xfrm rot="16200000">
            <a:off x="3638029" y="1826607"/>
            <a:ext cx="6477001" cy="7957262"/>
          </a:xfrm>
          <a:prstGeom prst="arc">
            <a:avLst>
              <a:gd name="adj1" fmla="val 16200000"/>
              <a:gd name="adj2" fmla="val 21563573"/>
            </a:avLst>
          </a:pr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Arc 7"/>
          <p:cNvSpPr/>
          <p:nvPr/>
        </p:nvSpPr>
        <p:spPr>
          <a:xfrm rot="10800000">
            <a:off x="2821876" y="-715949"/>
            <a:ext cx="7829800" cy="5868736"/>
          </a:xfrm>
          <a:prstGeom prst="arc">
            <a:avLst/>
          </a:pr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013880" y="2023616"/>
            <a:ext cx="1445791" cy="369332"/>
          </a:xfrm>
          <a:prstGeom prst="rect">
            <a:avLst/>
          </a:prstGeom>
          <a:noFill/>
        </p:spPr>
        <p:txBody>
          <a:bodyPr wrap="none" rtlCol="0">
            <a:spAutoFit/>
          </a:bodyPr>
          <a:lstStyle/>
          <a:p>
            <a:r>
              <a:rPr lang="en-US" dirty="0" smtClean="0"/>
              <a:t>Effectiveness</a:t>
            </a:r>
          </a:p>
        </p:txBody>
      </p:sp>
      <p:sp>
        <p:nvSpPr>
          <p:cNvPr id="11" name="TextBox 10"/>
          <p:cNvSpPr txBox="1"/>
          <p:nvPr/>
        </p:nvSpPr>
        <p:spPr>
          <a:xfrm>
            <a:off x="6269790" y="5323123"/>
            <a:ext cx="1417388" cy="369332"/>
          </a:xfrm>
          <a:prstGeom prst="rect">
            <a:avLst/>
          </a:prstGeom>
          <a:noFill/>
        </p:spPr>
        <p:txBody>
          <a:bodyPr wrap="none" rtlCol="0">
            <a:spAutoFit/>
          </a:bodyPr>
          <a:lstStyle/>
          <a:p>
            <a:r>
              <a:rPr lang="en-US" dirty="0" smtClean="0"/>
              <a:t>Achievability</a:t>
            </a:r>
            <a:endParaRPr lang="en-US" dirty="0"/>
          </a:p>
        </p:txBody>
      </p:sp>
      <p:sp>
        <p:nvSpPr>
          <p:cNvPr id="12" name="Oval 11"/>
          <p:cNvSpPr/>
          <p:nvPr/>
        </p:nvSpPr>
        <p:spPr>
          <a:xfrm>
            <a:off x="3422316" y="3743158"/>
            <a:ext cx="374315" cy="374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289575" y="3772386"/>
            <a:ext cx="1064602" cy="369332"/>
          </a:xfrm>
          <a:prstGeom prst="rect">
            <a:avLst/>
          </a:prstGeom>
          <a:noFill/>
        </p:spPr>
        <p:txBody>
          <a:bodyPr wrap="none" rtlCol="0">
            <a:spAutoFit/>
          </a:bodyPr>
          <a:lstStyle/>
          <a:p>
            <a:r>
              <a:rPr lang="en-US" dirty="0" smtClean="0"/>
              <a:t>Standard</a:t>
            </a:r>
            <a:endParaRPr lang="en-US" dirty="0"/>
          </a:p>
        </p:txBody>
      </p:sp>
    </p:spTree>
    <p:extLst>
      <p:ext uri="{BB962C8B-B14F-4D97-AF65-F5344CB8AC3E}">
        <p14:creationId xmlns:p14="http://schemas.microsoft.com/office/powerpoint/2010/main" val="2640550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1000"/>
                                        <p:tgtEl>
                                          <p:spTgt spid="8"/>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dissolve">
                                      <p:cBhvr>
                                        <p:cTn id="20" dur="10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1000"/>
                                        <p:tgtEl>
                                          <p:spTgt spid="12"/>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1000"/>
                                        <p:tgtEl>
                                          <p:spTgt spid="13"/>
                                        </p:tgtEl>
                                      </p:cBhvr>
                                    </p:animEffect>
                                  </p:childTnLst>
                                </p:cTn>
                              </p:par>
                            </p:childTnLst>
                          </p:cTn>
                        </p:par>
                        <p:par>
                          <p:cTn id="30" fill="hold">
                            <p:stCondLst>
                              <p:cond delay="2000"/>
                            </p:stCondLst>
                            <p:childTnLst>
                              <p:par>
                                <p:cTn id="31" presetID="1" presetClass="emph" presetSubtype="2" fill="hold" nodeType="afterEffect">
                                  <p:stCondLst>
                                    <p:cond delay="0"/>
                                  </p:stCondLst>
                                  <p:childTnLst>
                                    <p:animClr clrSpc="rgb" dir="cw">
                                      <p:cBhvr>
                                        <p:cTn id="32" dur="2000" fill="hold"/>
                                        <p:tgtEl>
                                          <p:spTgt spid="12"/>
                                        </p:tgtEl>
                                        <p:attrNameLst>
                                          <p:attrName>fillcolor</p:attrName>
                                        </p:attrNameLst>
                                      </p:cBhvr>
                                      <p:to>
                                        <a:schemeClr val="accent2"/>
                                      </p:to>
                                    </p:animClr>
                                    <p:set>
                                      <p:cBhvr>
                                        <p:cTn id="33" dur="2000" fill="hold"/>
                                        <p:tgtEl>
                                          <p:spTgt spid="12"/>
                                        </p:tgtEl>
                                        <p:attrNameLst>
                                          <p:attrName>fill.type</p:attrName>
                                        </p:attrNameLst>
                                      </p:cBhvr>
                                      <p:to>
                                        <p:strVal val="solid"/>
                                      </p:to>
                                    </p:set>
                                    <p:set>
                                      <p:cBhvr>
                                        <p:cTn id="34"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56" y="1532021"/>
            <a:ext cx="3657600" cy="533400"/>
          </a:xfrm>
        </p:spPr>
        <p:txBody>
          <a:bodyPr>
            <a:noAutofit/>
          </a:bodyPr>
          <a:lstStyle/>
          <a:p>
            <a:pPr algn="ctr"/>
            <a:r>
              <a:rPr lang="en-US" sz="3200" dirty="0" smtClean="0"/>
              <a:t>Do</a:t>
            </a:r>
            <a:endParaRPr lang="en-US" sz="3200" dirty="0"/>
          </a:p>
        </p:txBody>
      </p:sp>
      <p:pic>
        <p:nvPicPr>
          <p:cNvPr id="3" name="Picture 2" descr="ISACS Logo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56" y="2633578"/>
            <a:ext cx="3654824" cy="1590843"/>
          </a:xfrm>
          <a:prstGeom prst="rect">
            <a:avLst/>
          </a:prstGeom>
        </p:spPr>
      </p:pic>
      <p:sp>
        <p:nvSpPr>
          <p:cNvPr id="6" name="Title 1"/>
          <p:cNvSpPr txBox="1">
            <a:spLocks/>
          </p:cNvSpPr>
          <p:nvPr/>
        </p:nvSpPr>
        <p:spPr>
          <a:xfrm>
            <a:off x="528556" y="4665579"/>
            <a:ext cx="3657600" cy="120315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pPr algn="ctr"/>
            <a:r>
              <a:rPr lang="en-US" sz="3200" dirty="0" smtClean="0"/>
              <a:t>cover ammunition?</a:t>
            </a:r>
            <a:endParaRPr lang="en-US" sz="3200" dirty="0"/>
          </a:p>
        </p:txBody>
      </p:sp>
      <p:sp>
        <p:nvSpPr>
          <p:cNvPr id="7" name="Content Placeholder 6"/>
          <p:cNvSpPr>
            <a:spLocks noGrp="1"/>
          </p:cNvSpPr>
          <p:nvPr>
            <p:ph idx="1"/>
          </p:nvPr>
        </p:nvSpPr>
        <p:spPr>
          <a:xfrm>
            <a:off x="4945380" y="609601"/>
            <a:ext cx="3657600" cy="2692400"/>
          </a:xfrm>
        </p:spPr>
        <p:txBody>
          <a:bodyPr anchor="t">
            <a:noAutofit/>
          </a:bodyPr>
          <a:lstStyle/>
          <a:p>
            <a:pPr marL="0" indent="0" algn="ctr">
              <a:buNone/>
            </a:pPr>
            <a:r>
              <a:rPr lang="en-US" sz="3200" b="1" dirty="0" smtClean="0"/>
              <a:t>NO</a:t>
            </a:r>
            <a:br>
              <a:rPr lang="en-US" sz="3200" b="1" dirty="0" smtClean="0"/>
            </a:br>
            <a:r>
              <a:rPr lang="en-US" sz="3200" dirty="0" smtClean="0"/>
              <a:t>but the International Ammunition Technical Guidelines (IATG) do</a:t>
            </a:r>
          </a:p>
        </p:txBody>
      </p:sp>
      <p:pic>
        <p:nvPicPr>
          <p:cNvPr id="5" name="Picture 4" descr="logo-safeguard.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7064" y="3895314"/>
            <a:ext cx="3656753" cy="658214"/>
          </a:xfrm>
          <a:prstGeom prst="rect">
            <a:avLst/>
          </a:prstGeom>
        </p:spPr>
      </p:pic>
      <p:sp>
        <p:nvSpPr>
          <p:cNvPr id="8" name="TextBox 7"/>
          <p:cNvSpPr txBox="1"/>
          <p:nvPr/>
        </p:nvSpPr>
        <p:spPr>
          <a:xfrm>
            <a:off x="4946227" y="5360905"/>
            <a:ext cx="3667590" cy="338554"/>
          </a:xfrm>
          <a:prstGeom prst="rect">
            <a:avLst/>
          </a:prstGeom>
          <a:noFill/>
        </p:spPr>
        <p:txBody>
          <a:bodyPr wrap="none" rtlCol="0">
            <a:spAutoFit/>
          </a:bodyPr>
          <a:lstStyle/>
          <a:p>
            <a:pPr algn="ctr"/>
            <a:r>
              <a:rPr lang="en-US" sz="1600" dirty="0" err="1"/>
              <a:t>www.un.org</a:t>
            </a:r>
            <a:r>
              <a:rPr lang="en-US" sz="1600" dirty="0"/>
              <a:t>/disarmament/un-</a:t>
            </a:r>
            <a:r>
              <a:rPr lang="en-US" sz="1600" dirty="0" err="1"/>
              <a:t>saferguard</a:t>
            </a:r>
            <a:endParaRPr lang="en-US" sz="1600" dirty="0"/>
          </a:p>
        </p:txBody>
      </p:sp>
    </p:spTree>
    <p:extLst>
      <p:ext uri="{BB962C8B-B14F-4D97-AF65-F5344CB8AC3E}">
        <p14:creationId xmlns:p14="http://schemas.microsoft.com/office/powerpoint/2010/main" val="622779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56" y="1532021"/>
            <a:ext cx="3657600" cy="533400"/>
          </a:xfrm>
        </p:spPr>
        <p:txBody>
          <a:bodyPr>
            <a:noAutofit/>
          </a:bodyPr>
          <a:lstStyle/>
          <a:p>
            <a:pPr algn="ctr"/>
            <a:r>
              <a:rPr lang="en-US" sz="3200" dirty="0" smtClean="0"/>
              <a:t>Are</a:t>
            </a:r>
            <a:endParaRPr lang="en-US" sz="3200" dirty="0"/>
          </a:p>
        </p:txBody>
      </p:sp>
      <p:pic>
        <p:nvPicPr>
          <p:cNvPr id="3" name="Picture 2" descr="ISACS Logo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56" y="2633578"/>
            <a:ext cx="3654824" cy="1590843"/>
          </a:xfrm>
          <a:prstGeom prst="rect">
            <a:avLst/>
          </a:prstGeom>
        </p:spPr>
      </p:pic>
      <p:sp>
        <p:nvSpPr>
          <p:cNvPr id="6" name="Title 1"/>
          <p:cNvSpPr txBox="1">
            <a:spLocks/>
          </p:cNvSpPr>
          <p:nvPr/>
        </p:nvSpPr>
        <p:spPr>
          <a:xfrm>
            <a:off x="528556" y="4665579"/>
            <a:ext cx="3657600" cy="120315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pPr algn="ctr"/>
            <a:r>
              <a:rPr lang="en-US" sz="3200" dirty="0" smtClean="0"/>
              <a:t>compulsory?</a:t>
            </a:r>
            <a:endParaRPr lang="en-US" sz="3200" dirty="0"/>
          </a:p>
        </p:txBody>
      </p:sp>
      <p:sp>
        <p:nvSpPr>
          <p:cNvPr id="7" name="Content Placeholder 6"/>
          <p:cNvSpPr>
            <a:spLocks noGrp="1"/>
          </p:cNvSpPr>
          <p:nvPr>
            <p:ph idx="1"/>
          </p:nvPr>
        </p:nvSpPr>
        <p:spPr>
          <a:xfrm>
            <a:off x="4945380" y="609601"/>
            <a:ext cx="3657600" cy="4749460"/>
          </a:xfrm>
        </p:spPr>
        <p:txBody>
          <a:bodyPr anchor="ctr">
            <a:noAutofit/>
          </a:bodyPr>
          <a:lstStyle/>
          <a:p>
            <a:pPr marL="0" indent="0" algn="ctr">
              <a:buNone/>
            </a:pPr>
            <a:r>
              <a:rPr lang="en-US" sz="4000" b="1" dirty="0" smtClean="0"/>
              <a:t>NO</a:t>
            </a:r>
            <a:br>
              <a:rPr lang="en-US" sz="4000" b="1" dirty="0" smtClean="0"/>
            </a:br>
            <a:r>
              <a:rPr lang="en-US" sz="4000" dirty="0" smtClean="0"/>
              <a:t>they are voluntary</a:t>
            </a:r>
          </a:p>
        </p:txBody>
      </p:sp>
      <p:pic>
        <p:nvPicPr>
          <p:cNvPr id="4" name="Picture 3" descr="CASA logo upright.jp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16" y="5359060"/>
            <a:ext cx="714764" cy="1019351"/>
          </a:xfrm>
          <a:prstGeom prst="rect">
            <a:avLst/>
          </a:prstGeom>
        </p:spPr>
      </p:pic>
    </p:spTree>
    <p:extLst>
      <p:ext uri="{BB962C8B-B14F-4D97-AF65-F5344CB8AC3E}">
        <p14:creationId xmlns:p14="http://schemas.microsoft.com/office/powerpoint/2010/main" val="3135413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56" y="1532021"/>
            <a:ext cx="3657600" cy="533400"/>
          </a:xfrm>
        </p:spPr>
        <p:txBody>
          <a:bodyPr>
            <a:noAutofit/>
          </a:bodyPr>
          <a:lstStyle/>
          <a:p>
            <a:pPr algn="ctr"/>
            <a:r>
              <a:rPr lang="en-US" sz="3200" dirty="0" smtClean="0"/>
              <a:t>How are</a:t>
            </a:r>
            <a:endParaRPr lang="en-US" sz="3200" dirty="0"/>
          </a:p>
        </p:txBody>
      </p:sp>
      <p:pic>
        <p:nvPicPr>
          <p:cNvPr id="3" name="Picture 2" descr="ISACS Logo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56" y="2633578"/>
            <a:ext cx="3654824" cy="1590843"/>
          </a:xfrm>
          <a:prstGeom prst="rect">
            <a:avLst/>
          </a:prstGeom>
        </p:spPr>
      </p:pic>
      <p:sp>
        <p:nvSpPr>
          <p:cNvPr id="6" name="Title 1"/>
          <p:cNvSpPr txBox="1">
            <a:spLocks/>
          </p:cNvSpPr>
          <p:nvPr/>
        </p:nvSpPr>
        <p:spPr>
          <a:xfrm>
            <a:off x="528556" y="4665579"/>
            <a:ext cx="3657600" cy="120315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pPr algn="ctr"/>
            <a:r>
              <a:rPr lang="en-US" sz="3200" dirty="0" smtClean="0"/>
              <a:t>being used?</a:t>
            </a:r>
            <a:endParaRPr lang="en-US" sz="3200" dirty="0"/>
          </a:p>
        </p:txBody>
      </p:sp>
      <p:pic>
        <p:nvPicPr>
          <p:cNvPr id="4" name="Picture 3" descr="CASA logo upright.jp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216" y="5359060"/>
            <a:ext cx="714764" cy="1019351"/>
          </a:xfrm>
          <a:prstGeom prst="rect">
            <a:avLst/>
          </a:prstGeom>
        </p:spPr>
      </p:pic>
      <p:sp>
        <p:nvSpPr>
          <p:cNvPr id="8" name="Content Placeholder 2"/>
          <p:cNvSpPr>
            <a:spLocks noGrp="1"/>
          </p:cNvSpPr>
          <p:nvPr>
            <p:ph idx="1"/>
          </p:nvPr>
        </p:nvSpPr>
        <p:spPr/>
        <p:txBody>
          <a:bodyPr>
            <a:normAutofit fontScale="92500" lnSpcReduction="20000"/>
          </a:bodyPr>
          <a:lstStyle/>
          <a:p>
            <a:pPr>
              <a:buFont typeface="Wingdings" charset="2"/>
              <a:buChar char="ü"/>
            </a:pPr>
            <a:r>
              <a:rPr lang="en-US" b="1" dirty="0"/>
              <a:t>b</a:t>
            </a:r>
            <a:r>
              <a:rPr lang="en-US" b="1" dirty="0" smtClean="0"/>
              <a:t>y UN Agencies </a:t>
            </a:r>
            <a:r>
              <a:rPr lang="en-US" dirty="0" smtClean="0"/>
              <a:t>– to provide support and advice to Member States</a:t>
            </a:r>
          </a:p>
          <a:p>
            <a:pPr>
              <a:buFont typeface="Wingdings" charset="2"/>
              <a:buChar char="ü"/>
            </a:pPr>
            <a:r>
              <a:rPr lang="en-US" b="1" dirty="0"/>
              <a:t>b</a:t>
            </a:r>
            <a:r>
              <a:rPr lang="en-US" b="1" dirty="0" smtClean="0"/>
              <a:t>y international and regional </a:t>
            </a:r>
            <a:r>
              <a:rPr lang="en-US" b="1" dirty="0" err="1" smtClean="0"/>
              <a:t>organisations</a:t>
            </a:r>
            <a:r>
              <a:rPr lang="en-US" b="1" dirty="0" smtClean="0"/>
              <a:t> </a:t>
            </a:r>
            <a:r>
              <a:rPr lang="en-US" dirty="0" smtClean="0"/>
              <a:t>– to develop or revise regional standards and guidelines</a:t>
            </a:r>
          </a:p>
          <a:p>
            <a:pPr>
              <a:buFont typeface="Wingdings" charset="2"/>
              <a:buChar char="ü"/>
            </a:pPr>
            <a:r>
              <a:rPr lang="en-US" b="1" dirty="0" smtClean="0"/>
              <a:t>by training institutes </a:t>
            </a:r>
            <a:r>
              <a:rPr lang="en-US" dirty="0" smtClean="0"/>
              <a:t>– to design and update SALW training curricula</a:t>
            </a:r>
          </a:p>
          <a:p>
            <a:pPr>
              <a:buFont typeface="Wingdings" charset="2"/>
              <a:buChar char="ü"/>
            </a:pPr>
            <a:r>
              <a:rPr lang="en-US" b="1" dirty="0"/>
              <a:t>by civil society </a:t>
            </a:r>
            <a:r>
              <a:rPr lang="en-US" dirty="0"/>
              <a:t>– </a:t>
            </a:r>
            <a:r>
              <a:rPr lang="en-US" dirty="0" smtClean="0"/>
              <a:t>as an advocacy tool and to help build </a:t>
            </a:r>
            <a:r>
              <a:rPr lang="en-US" dirty="0"/>
              <a:t>local capacity</a:t>
            </a:r>
          </a:p>
          <a:p>
            <a:pPr>
              <a:buFont typeface="Wingdings" charset="2"/>
              <a:buChar char="ü"/>
            </a:pPr>
            <a:r>
              <a:rPr lang="en-US" b="1" dirty="0" smtClean="0"/>
              <a:t>by the private sector </a:t>
            </a:r>
            <a:r>
              <a:rPr lang="en-US" dirty="0" smtClean="0"/>
              <a:t>– to evaluate SALW control </a:t>
            </a:r>
            <a:r>
              <a:rPr lang="en-US" dirty="0" err="1" smtClean="0"/>
              <a:t>programmes</a:t>
            </a:r>
            <a:endParaRPr lang="en-US" dirty="0" smtClean="0"/>
          </a:p>
        </p:txBody>
      </p:sp>
    </p:spTree>
    <p:extLst>
      <p:ext uri="{BB962C8B-B14F-4D97-AF65-F5344CB8AC3E}">
        <p14:creationId xmlns:p14="http://schemas.microsoft.com/office/powerpoint/2010/main" val="3428588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ISACS modules</a:t>
            </a:r>
            <a:endParaRPr lang="en-US" dirty="0"/>
          </a:p>
        </p:txBody>
      </p:sp>
      <p:sp>
        <p:nvSpPr>
          <p:cNvPr id="3" name="Text Placeholder 2"/>
          <p:cNvSpPr>
            <a:spLocks noGrp="1"/>
          </p:cNvSpPr>
          <p:nvPr>
            <p:ph type="body" sz="half" idx="2"/>
          </p:nvPr>
        </p:nvSpPr>
        <p:spPr/>
        <p:txBody>
          <a:bodyPr>
            <a:normAutofit/>
          </a:bodyPr>
          <a:lstStyle/>
          <a:p>
            <a:r>
              <a:rPr lang="en-US" dirty="0" smtClean="0"/>
              <a:t>6 Series of 24 individual modules</a:t>
            </a:r>
            <a:endParaRPr lang="en-US" dirty="0"/>
          </a:p>
        </p:txBody>
      </p:sp>
      <p:pic>
        <p:nvPicPr>
          <p:cNvPr id="6" name="Picture 5" descr="CASA Logo (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806" y="5766297"/>
            <a:ext cx="2116842" cy="623548"/>
          </a:xfrm>
          <a:prstGeom prst="rect">
            <a:avLst/>
          </a:prstGeom>
        </p:spPr>
      </p:pic>
      <p:pic>
        <p:nvPicPr>
          <p:cNvPr id="7" name="Picture Placeholder 6" descr="UNI35818.jpg"/>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18774" b="4622"/>
          <a:stretch/>
        </p:blipFill>
        <p:spPr/>
      </p:pic>
    </p:spTree>
    <p:extLst>
      <p:ext uri="{BB962C8B-B14F-4D97-AF65-F5344CB8AC3E}">
        <p14:creationId xmlns:p14="http://schemas.microsoft.com/office/powerpoint/2010/main" val="40388880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09600"/>
            <a:ext cx="3657600" cy="533400"/>
          </a:xfrm>
        </p:spPr>
        <p:txBody>
          <a:bodyPr>
            <a:normAutofit fontScale="90000"/>
          </a:bodyPr>
          <a:lstStyle/>
          <a:p>
            <a:r>
              <a:rPr lang="en-US" dirty="0" smtClean="0"/>
              <a:t>Objectives</a:t>
            </a:r>
            <a:endParaRPr lang="en-US" dirty="0"/>
          </a:p>
        </p:txBody>
      </p:sp>
      <p:pic>
        <p:nvPicPr>
          <p:cNvPr id="5" name="Content Placeholder 4"/>
          <p:cNvPicPr>
            <a:picLocks noGrp="1" noChangeAspect="1"/>
          </p:cNvPicPr>
          <p:nvPr>
            <p:ph idx="1"/>
          </p:nvPr>
        </p:nvPicPr>
        <p:blipFill>
          <a:blip r:embed="rId2"/>
          <a:srcRect t="-33070" b="-33070"/>
          <a:stretch>
            <a:fillRect/>
          </a:stretch>
        </p:blipFill>
        <p:spPr>
          <a:xfrm>
            <a:off x="4945380" y="609600"/>
            <a:ext cx="3657600" cy="5765800"/>
          </a:xfrm>
        </p:spPr>
      </p:pic>
      <p:sp>
        <p:nvSpPr>
          <p:cNvPr id="4" name="Text Placeholder 3"/>
          <p:cNvSpPr>
            <a:spLocks noGrp="1" noChangeAspect="1"/>
          </p:cNvSpPr>
          <p:nvPr>
            <p:ph type="body" sz="half" idx="2"/>
          </p:nvPr>
        </p:nvSpPr>
        <p:spPr>
          <a:xfrm>
            <a:off x="525780" y="1422400"/>
            <a:ext cx="3657600" cy="4953000"/>
          </a:xfrm>
        </p:spPr>
        <p:txBody>
          <a:bodyPr>
            <a:noAutofit/>
          </a:bodyPr>
          <a:lstStyle/>
          <a:p>
            <a:r>
              <a:rPr lang="en-US" b="1" dirty="0" smtClean="0"/>
              <a:t>At the end of this presentation, you should…</a:t>
            </a:r>
          </a:p>
          <a:p>
            <a:pPr marL="285750" indent="-285750">
              <a:buFont typeface="Wingdings" charset="2"/>
              <a:buChar char="ü"/>
            </a:pPr>
            <a:r>
              <a:rPr lang="en-US" dirty="0"/>
              <a:t>k</a:t>
            </a:r>
            <a:r>
              <a:rPr lang="en-US" dirty="0" smtClean="0"/>
              <a:t>now what the ISACS project is all about (why, what, who where, how, etc.)</a:t>
            </a:r>
          </a:p>
          <a:p>
            <a:pPr marL="285750" indent="-285750">
              <a:buFont typeface="Wingdings" charset="2"/>
              <a:buChar char="ü"/>
            </a:pPr>
            <a:r>
              <a:rPr lang="en-US" dirty="0"/>
              <a:t>h</a:t>
            </a:r>
            <a:r>
              <a:rPr lang="en-US" dirty="0" smtClean="0"/>
              <a:t>ave an overview of all ISACS modules</a:t>
            </a:r>
          </a:p>
          <a:p>
            <a:pPr marL="285750" indent="-285750">
              <a:buFont typeface="Wingdings" charset="2"/>
              <a:buChar char="ü"/>
            </a:pPr>
            <a:r>
              <a:rPr lang="en-US" dirty="0" smtClean="0"/>
              <a:t>have a closer understanding of the operational ISACS modules</a:t>
            </a:r>
          </a:p>
          <a:p>
            <a:pPr marL="285750" indent="-285750">
              <a:buFont typeface="Wingdings" charset="2"/>
              <a:buChar char="ü"/>
            </a:pPr>
            <a:r>
              <a:rPr lang="en-US" dirty="0" smtClean="0"/>
              <a:t>know where to find the ISACS modules &amp; Assessment Tool</a:t>
            </a:r>
          </a:p>
          <a:p>
            <a:pPr marL="285750" indent="-285750">
              <a:buFont typeface="Wingdings" charset="2"/>
              <a:buChar char="ü"/>
            </a:pPr>
            <a:r>
              <a:rPr lang="en-US" dirty="0" smtClean="0"/>
              <a:t>be thinking about how ISACS could help you in your work</a:t>
            </a:r>
          </a:p>
        </p:txBody>
      </p:sp>
    </p:spTree>
    <p:extLst>
      <p:ext uri="{BB962C8B-B14F-4D97-AF65-F5344CB8AC3E}">
        <p14:creationId xmlns:p14="http://schemas.microsoft.com/office/powerpoint/2010/main" val="1746418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ISACS Modules  </a:t>
            </a:r>
            <a:r>
              <a:rPr lang="en-US" sz="1600" dirty="0" smtClean="0"/>
              <a:t>[Part 1]</a:t>
            </a:r>
            <a:endParaRPr lang="en-US" sz="1600" dirty="0"/>
          </a:p>
        </p:txBody>
      </p:sp>
      <p:pic>
        <p:nvPicPr>
          <p:cNvPr id="3" name="Picture 2"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40577606"/>
              </p:ext>
            </p:extLst>
          </p:nvPr>
        </p:nvGraphicFramePr>
        <p:xfrm>
          <a:off x="377140" y="2142070"/>
          <a:ext cx="8439472" cy="3870959"/>
        </p:xfrm>
        <a:graphic>
          <a:graphicData uri="http://schemas.openxmlformats.org/drawingml/2006/table">
            <a:tbl>
              <a:tblPr firstRow="1">
                <a:tableStyleId>{5C22544A-7EE6-4342-B048-85BDC9FD1C3A}</a:tableStyleId>
              </a:tblPr>
              <a:tblGrid>
                <a:gridCol w="414146"/>
                <a:gridCol w="1344819"/>
                <a:gridCol w="662138"/>
                <a:gridCol w="6018369"/>
              </a:tblGrid>
              <a:tr h="295697">
                <a:tc gridSpan="2">
                  <a:txBody>
                    <a:bodyPr/>
                    <a:lstStyle/>
                    <a:p>
                      <a:r>
                        <a:rPr lang="en-US" sz="1400" dirty="0" smtClean="0"/>
                        <a:t>SERIES</a:t>
                      </a:r>
                      <a:endParaRPr lang="en-US" sz="1400" dirty="0"/>
                    </a:p>
                  </a:txBody>
                  <a:tcPr/>
                </a:tc>
                <a:tc hMerge="1">
                  <a:txBody>
                    <a:bodyPr/>
                    <a:lstStyle/>
                    <a:p>
                      <a:endParaRPr lang="en-US" dirty="0"/>
                    </a:p>
                  </a:txBody>
                  <a:tcPr/>
                </a:tc>
                <a:tc gridSpan="2">
                  <a:txBody>
                    <a:bodyPr/>
                    <a:lstStyle/>
                    <a:p>
                      <a:r>
                        <a:rPr lang="en-US" sz="1400" dirty="0" smtClean="0"/>
                        <a:t>MODULES</a:t>
                      </a:r>
                      <a:endParaRPr lang="en-US" sz="1400" dirty="0"/>
                    </a:p>
                  </a:txBody>
                  <a:tcPr/>
                </a:tc>
                <a:tc hMerge="1">
                  <a:txBody>
                    <a:bodyPr/>
                    <a:lstStyle/>
                    <a:p>
                      <a:endParaRPr lang="en-US" dirty="0"/>
                    </a:p>
                  </a:txBody>
                  <a:tcPr/>
                </a:tc>
              </a:tr>
              <a:tr h="295697">
                <a:tc rowSpan="2">
                  <a:txBody>
                    <a:bodyPr/>
                    <a:lstStyle/>
                    <a:p>
                      <a:r>
                        <a:rPr lang="en-US" sz="1400" dirty="0" smtClean="0"/>
                        <a:t>01</a:t>
                      </a:r>
                      <a:endParaRPr lang="en-US" sz="1400" dirty="0"/>
                    </a:p>
                  </a:txBody>
                  <a:tcPr/>
                </a:tc>
                <a:tc rowSpan="2">
                  <a:txBody>
                    <a:bodyPr/>
                    <a:lstStyle/>
                    <a:p>
                      <a:r>
                        <a:rPr lang="en-US" sz="1400" dirty="0" smtClean="0"/>
                        <a:t>Introduction</a:t>
                      </a:r>
                      <a:r>
                        <a:rPr lang="en-US" sz="1400" baseline="0" dirty="0" smtClean="0"/>
                        <a:t> to ISACS</a:t>
                      </a:r>
                      <a:endParaRPr lang="en-US" sz="1400" dirty="0"/>
                    </a:p>
                  </a:txBody>
                  <a:tcPr/>
                </a:tc>
                <a:tc>
                  <a:txBody>
                    <a:bodyPr/>
                    <a:lstStyle/>
                    <a:p>
                      <a:r>
                        <a:rPr lang="en-US" sz="1400" dirty="0" smtClean="0"/>
                        <a:t>01.10</a:t>
                      </a:r>
                      <a:endParaRPr lang="en-US" sz="1400" dirty="0"/>
                    </a:p>
                  </a:txBody>
                  <a:tcPr/>
                </a:tc>
                <a:tc>
                  <a:txBody>
                    <a:bodyPr/>
                    <a:lstStyle/>
                    <a:p>
                      <a:r>
                        <a:rPr lang="en-US" sz="1400" dirty="0" smtClean="0"/>
                        <a:t>Guide</a:t>
                      </a:r>
                      <a:r>
                        <a:rPr lang="en-US" sz="1400" baseline="0" dirty="0" smtClean="0"/>
                        <a:t> to the application of ISACS</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01.20</a:t>
                      </a:r>
                      <a:endParaRPr lang="en-US" sz="1400" dirty="0"/>
                    </a:p>
                  </a:txBody>
                  <a:tcPr/>
                </a:tc>
                <a:tc>
                  <a:txBody>
                    <a:bodyPr/>
                    <a:lstStyle/>
                    <a:p>
                      <a:r>
                        <a:rPr lang="en-US" sz="1400" dirty="0" smtClean="0"/>
                        <a:t>Glossary of terms, definitions and abbreviations</a:t>
                      </a:r>
                      <a:endParaRPr lang="en-US" sz="1400" dirty="0"/>
                    </a:p>
                  </a:txBody>
                  <a:tcPr/>
                </a:tc>
              </a:tr>
              <a:tr h="295697">
                <a:tc rowSpan="3">
                  <a:txBody>
                    <a:bodyPr/>
                    <a:lstStyle/>
                    <a:p>
                      <a:r>
                        <a:rPr lang="en-US" sz="1400" dirty="0" smtClean="0"/>
                        <a:t>02</a:t>
                      </a:r>
                      <a:endParaRPr lang="en-US" sz="1400" dirty="0"/>
                    </a:p>
                  </a:txBody>
                  <a:tcPr/>
                </a:tc>
                <a:tc rowSpan="3">
                  <a:txBody>
                    <a:bodyPr/>
                    <a:lstStyle/>
                    <a:p>
                      <a:r>
                        <a:rPr lang="en-US" sz="1400" dirty="0" smtClean="0"/>
                        <a:t>SALW Control in Context</a:t>
                      </a:r>
                      <a:endParaRPr lang="en-US" sz="1400" dirty="0"/>
                    </a:p>
                  </a:txBody>
                  <a:tcPr/>
                </a:tc>
                <a:tc>
                  <a:txBody>
                    <a:bodyPr/>
                    <a:lstStyle/>
                    <a:p>
                      <a:r>
                        <a:rPr lang="en-US" sz="1400" dirty="0" smtClean="0"/>
                        <a:t>02.10</a:t>
                      </a:r>
                      <a:endParaRPr lang="en-US" sz="1400" dirty="0"/>
                    </a:p>
                  </a:txBody>
                  <a:tcPr/>
                </a:tc>
                <a:tc>
                  <a:txBody>
                    <a:bodyPr/>
                    <a:lstStyle/>
                    <a:p>
                      <a:r>
                        <a:rPr lang="en-US" sz="1400" dirty="0" smtClean="0"/>
                        <a:t>SALW control in the context of preventing armed violence</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02.20</a:t>
                      </a:r>
                      <a:endParaRPr lang="en-US" sz="1400" dirty="0"/>
                    </a:p>
                  </a:txBody>
                  <a:tcPr/>
                </a:tc>
                <a:tc>
                  <a:txBody>
                    <a:bodyPr/>
                    <a:lstStyle/>
                    <a:p>
                      <a:r>
                        <a:rPr lang="en-US" sz="1400" dirty="0" smtClean="0"/>
                        <a:t>SALW control in the context of disarmament,</a:t>
                      </a:r>
                      <a:r>
                        <a:rPr lang="en-US" sz="1400" baseline="0" dirty="0" smtClean="0"/>
                        <a:t> demobilization and re-integration</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02.30</a:t>
                      </a:r>
                      <a:endParaRPr lang="en-US" sz="1400" dirty="0"/>
                    </a:p>
                  </a:txBody>
                  <a:tcPr/>
                </a:tc>
                <a:tc>
                  <a:txBody>
                    <a:bodyPr/>
                    <a:lstStyle/>
                    <a:p>
                      <a:r>
                        <a:rPr lang="en-US" sz="1400" dirty="0" smtClean="0"/>
                        <a:t>SALW control in the context</a:t>
                      </a:r>
                      <a:r>
                        <a:rPr lang="en-US" sz="1400" baseline="0" dirty="0" smtClean="0"/>
                        <a:t> of security sector reform</a:t>
                      </a:r>
                      <a:endParaRPr lang="en-US" sz="1400" dirty="0"/>
                    </a:p>
                  </a:txBody>
                  <a:tcPr/>
                </a:tc>
              </a:tr>
              <a:tr h="295697">
                <a:tc rowSpan="6">
                  <a:txBody>
                    <a:bodyPr/>
                    <a:lstStyle/>
                    <a:p>
                      <a:r>
                        <a:rPr lang="en-US" sz="1400" dirty="0" smtClean="0"/>
                        <a:t>03</a:t>
                      </a:r>
                      <a:endParaRPr lang="en-US" sz="1400" dirty="0"/>
                    </a:p>
                  </a:txBody>
                  <a:tcPr/>
                </a:tc>
                <a:tc rowSpan="6">
                  <a:txBody>
                    <a:bodyPr/>
                    <a:lstStyle/>
                    <a:p>
                      <a:r>
                        <a:rPr lang="en-US" sz="1400" dirty="0" smtClean="0"/>
                        <a:t>Legislative &amp; Regulatory</a:t>
                      </a:r>
                      <a:endParaRPr lang="en-US" sz="1400" dirty="0"/>
                    </a:p>
                  </a:txBody>
                  <a:tcPr/>
                </a:tc>
                <a:tc>
                  <a:txBody>
                    <a:bodyPr/>
                    <a:lstStyle/>
                    <a:p>
                      <a:r>
                        <a:rPr lang="en-US" sz="1400" dirty="0" smtClean="0"/>
                        <a:t>03.10</a:t>
                      </a:r>
                      <a:endParaRPr lang="en-US" sz="1400" dirty="0"/>
                    </a:p>
                  </a:txBody>
                  <a:tcPr/>
                </a:tc>
                <a:tc>
                  <a:txBody>
                    <a:bodyPr/>
                    <a:lstStyle/>
                    <a:p>
                      <a:r>
                        <a:rPr lang="en-US" sz="1400" dirty="0" smtClean="0"/>
                        <a:t>National controls</a:t>
                      </a:r>
                      <a:r>
                        <a:rPr lang="en-US" sz="1400" baseline="0" dirty="0" smtClean="0"/>
                        <a:t> over the manufacture of SALW</a:t>
                      </a:r>
                      <a:endParaRPr lang="en-US" sz="1400" dirty="0"/>
                    </a:p>
                  </a:txBody>
                  <a:tcPr/>
                </a:tc>
              </a:tr>
              <a:tr h="295697">
                <a:tc vMerge="1">
                  <a:txBody>
                    <a:bodyPr/>
                    <a:lstStyle/>
                    <a:p>
                      <a:endParaRPr lang="en-US" sz="1200"/>
                    </a:p>
                  </a:txBody>
                  <a:tcPr/>
                </a:tc>
                <a:tc vMerge="1">
                  <a:txBody>
                    <a:bodyPr/>
                    <a:lstStyle/>
                    <a:p>
                      <a:endParaRPr lang="en-US" sz="1200" dirty="0"/>
                    </a:p>
                  </a:txBody>
                  <a:tcPr/>
                </a:tc>
                <a:tc>
                  <a:txBody>
                    <a:bodyPr/>
                    <a:lstStyle/>
                    <a:p>
                      <a:r>
                        <a:rPr lang="en-US" sz="1400" dirty="0" smtClean="0"/>
                        <a:t>03.20</a:t>
                      </a:r>
                      <a:endParaRPr lang="en-US" sz="1400" dirty="0"/>
                    </a:p>
                  </a:txBody>
                  <a:tcPr/>
                </a:tc>
                <a:tc>
                  <a:txBody>
                    <a:bodyPr/>
                    <a:lstStyle/>
                    <a:p>
                      <a:r>
                        <a:rPr lang="en-US" sz="1400" dirty="0" smtClean="0"/>
                        <a:t>National controls</a:t>
                      </a:r>
                      <a:r>
                        <a:rPr lang="en-US" sz="1400" baseline="0" dirty="0" smtClean="0"/>
                        <a:t> over the international transfer of SALW</a:t>
                      </a:r>
                      <a:endParaRPr lang="en-US" sz="1400" dirty="0"/>
                    </a:p>
                  </a:txBody>
                  <a:tcPr/>
                </a:tc>
              </a:tr>
              <a:tr h="502686">
                <a:tc vMerge="1">
                  <a:txBody>
                    <a:bodyPr/>
                    <a:lstStyle/>
                    <a:p>
                      <a:endParaRPr lang="en-US" sz="1200" dirty="0"/>
                    </a:p>
                  </a:txBody>
                  <a:tcPr/>
                </a:tc>
                <a:tc vMerge="1">
                  <a:txBody>
                    <a:bodyPr/>
                    <a:lstStyle/>
                    <a:p>
                      <a:endParaRPr lang="en-US" sz="1200" dirty="0"/>
                    </a:p>
                  </a:txBody>
                  <a:tcPr/>
                </a:tc>
                <a:tc>
                  <a:txBody>
                    <a:bodyPr/>
                    <a:lstStyle/>
                    <a:p>
                      <a:r>
                        <a:rPr lang="en-US" sz="1400" dirty="0" smtClean="0"/>
                        <a:t>03.21</a:t>
                      </a:r>
                      <a:endParaRPr lang="en-US" sz="1400" dirty="0"/>
                    </a:p>
                  </a:txBody>
                  <a:tcPr/>
                </a:tc>
                <a:tc>
                  <a:txBody>
                    <a:bodyPr/>
                    <a:lstStyle/>
                    <a:p>
                      <a:r>
                        <a:rPr lang="en-US" sz="1400" dirty="0" smtClean="0"/>
                        <a:t>National controls over</a:t>
                      </a:r>
                      <a:r>
                        <a:rPr lang="en-US" sz="1400" baseline="0" dirty="0" smtClean="0"/>
                        <a:t> the end user and end-use of internationally transferred SALW</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03.30</a:t>
                      </a:r>
                      <a:endParaRPr lang="en-US" sz="1400" dirty="0"/>
                    </a:p>
                  </a:txBody>
                  <a:tcPr/>
                </a:tc>
                <a:tc>
                  <a:txBody>
                    <a:bodyPr/>
                    <a:lstStyle/>
                    <a:p>
                      <a:r>
                        <a:rPr lang="en-US" sz="1400" dirty="0" smtClean="0"/>
                        <a:t>National controls over</a:t>
                      </a:r>
                      <a:r>
                        <a:rPr lang="en-US" sz="1400" baseline="0" dirty="0" smtClean="0"/>
                        <a:t> the access of civilians to SALW</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03.40</a:t>
                      </a:r>
                      <a:endParaRPr lang="en-US" sz="1400" dirty="0"/>
                    </a:p>
                  </a:txBody>
                  <a:tcPr/>
                </a:tc>
                <a:tc>
                  <a:txBody>
                    <a:bodyPr/>
                    <a:lstStyle/>
                    <a:p>
                      <a:r>
                        <a:rPr lang="en-US" sz="1400" dirty="0" smtClean="0"/>
                        <a:t>National coordinating mechanisms on SALW control</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03.50</a:t>
                      </a:r>
                      <a:endParaRPr lang="en-US" sz="1400" dirty="0"/>
                    </a:p>
                  </a:txBody>
                  <a:tcPr/>
                </a:tc>
                <a:tc>
                  <a:txBody>
                    <a:bodyPr/>
                    <a:lstStyle/>
                    <a:p>
                      <a:r>
                        <a:rPr lang="en-US" sz="1400" dirty="0" smtClean="0"/>
                        <a:t>International legal cooperation, criminal offences and investigations</a:t>
                      </a:r>
                      <a:endParaRPr lang="en-US" sz="1400" dirty="0"/>
                    </a:p>
                  </a:txBody>
                  <a:tcPr/>
                </a:tc>
              </a:tr>
            </a:tbl>
          </a:graphicData>
        </a:graphic>
      </p:graphicFrame>
    </p:spTree>
    <p:extLst>
      <p:ext uri="{BB962C8B-B14F-4D97-AF65-F5344CB8AC3E}">
        <p14:creationId xmlns:p14="http://schemas.microsoft.com/office/powerpoint/2010/main" val="23301789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Completed ISACS Modules  </a:t>
            </a:r>
            <a:r>
              <a:rPr lang="en-US" sz="1600" dirty="0" smtClean="0"/>
              <a:t>[Part 1]</a:t>
            </a:r>
            <a:endParaRPr lang="en-US" sz="1600" dirty="0"/>
          </a:p>
        </p:txBody>
      </p:sp>
      <p:pic>
        <p:nvPicPr>
          <p:cNvPr id="3" name="Picture 2"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892627331"/>
              </p:ext>
            </p:extLst>
          </p:nvPr>
        </p:nvGraphicFramePr>
        <p:xfrm>
          <a:off x="377140" y="2142070"/>
          <a:ext cx="8439472" cy="3870959"/>
        </p:xfrm>
        <a:graphic>
          <a:graphicData uri="http://schemas.openxmlformats.org/drawingml/2006/table">
            <a:tbl>
              <a:tblPr firstRow="1">
                <a:tableStyleId>{5C22544A-7EE6-4342-B048-85BDC9FD1C3A}</a:tableStyleId>
              </a:tblPr>
              <a:tblGrid>
                <a:gridCol w="414146"/>
                <a:gridCol w="1344819"/>
                <a:gridCol w="662138"/>
                <a:gridCol w="6018369"/>
              </a:tblGrid>
              <a:tr h="295697">
                <a:tc gridSpan="2">
                  <a:txBody>
                    <a:bodyPr/>
                    <a:lstStyle/>
                    <a:p>
                      <a:r>
                        <a:rPr lang="en-US" sz="1400" dirty="0" smtClean="0"/>
                        <a:t>SERIES</a:t>
                      </a:r>
                      <a:endParaRPr lang="en-US" sz="1400" dirty="0"/>
                    </a:p>
                  </a:txBody>
                  <a:tcPr/>
                </a:tc>
                <a:tc hMerge="1">
                  <a:txBody>
                    <a:bodyPr/>
                    <a:lstStyle/>
                    <a:p>
                      <a:endParaRPr lang="en-US" dirty="0"/>
                    </a:p>
                  </a:txBody>
                  <a:tcPr/>
                </a:tc>
                <a:tc gridSpan="2">
                  <a:txBody>
                    <a:bodyPr/>
                    <a:lstStyle/>
                    <a:p>
                      <a:r>
                        <a:rPr lang="en-US" sz="1400" dirty="0" smtClean="0"/>
                        <a:t>MODULES</a:t>
                      </a:r>
                      <a:endParaRPr lang="en-US" sz="1400" dirty="0"/>
                    </a:p>
                  </a:txBody>
                  <a:tcPr/>
                </a:tc>
                <a:tc hMerge="1">
                  <a:txBody>
                    <a:bodyPr/>
                    <a:lstStyle/>
                    <a:p>
                      <a:endParaRPr lang="en-US" dirty="0"/>
                    </a:p>
                  </a:txBody>
                  <a:tcPr/>
                </a:tc>
              </a:tr>
              <a:tr h="295697">
                <a:tc rowSpan="2">
                  <a:txBody>
                    <a:bodyPr/>
                    <a:lstStyle/>
                    <a:p>
                      <a:r>
                        <a:rPr lang="en-US" sz="1400" dirty="0" smtClean="0"/>
                        <a:t>01</a:t>
                      </a:r>
                      <a:endParaRPr lang="en-US" sz="1400" dirty="0"/>
                    </a:p>
                  </a:txBody>
                  <a:tcPr/>
                </a:tc>
                <a:tc rowSpan="2">
                  <a:txBody>
                    <a:bodyPr/>
                    <a:lstStyle/>
                    <a:p>
                      <a:r>
                        <a:rPr lang="en-US" sz="1400" dirty="0" smtClean="0"/>
                        <a:t>Introduction</a:t>
                      </a:r>
                      <a:r>
                        <a:rPr lang="en-US" sz="1400" baseline="0" dirty="0" smtClean="0"/>
                        <a:t> to ISACS</a:t>
                      </a:r>
                      <a:endParaRPr lang="en-US" sz="1400" dirty="0"/>
                    </a:p>
                  </a:txBody>
                  <a:tcPr/>
                </a:tc>
                <a:tc>
                  <a:txBody>
                    <a:bodyPr/>
                    <a:lstStyle/>
                    <a:p>
                      <a:r>
                        <a:rPr lang="en-US" sz="1400" dirty="0" smtClean="0"/>
                        <a:t>01.10</a:t>
                      </a:r>
                      <a:endParaRPr lang="en-US" sz="1400" dirty="0"/>
                    </a:p>
                  </a:txBody>
                  <a:tcPr/>
                </a:tc>
                <a:tc>
                  <a:txBody>
                    <a:bodyPr/>
                    <a:lstStyle/>
                    <a:p>
                      <a:r>
                        <a:rPr lang="en-US" sz="1400" dirty="0" smtClean="0"/>
                        <a:t>Guide</a:t>
                      </a:r>
                      <a:r>
                        <a:rPr lang="en-US" sz="1400" baseline="0" dirty="0" smtClean="0"/>
                        <a:t> to the application of ISACS</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01.20</a:t>
                      </a:r>
                      <a:endParaRPr lang="en-US" sz="1400" dirty="0"/>
                    </a:p>
                  </a:txBody>
                  <a:tcPr>
                    <a:solidFill>
                      <a:schemeClr val="accent1"/>
                    </a:solidFill>
                  </a:tcPr>
                </a:tc>
                <a:tc>
                  <a:txBody>
                    <a:bodyPr/>
                    <a:lstStyle/>
                    <a:p>
                      <a:r>
                        <a:rPr lang="en-US" sz="1400" dirty="0" smtClean="0"/>
                        <a:t>Glossary of terms, definitions and abbreviations</a:t>
                      </a:r>
                      <a:endParaRPr lang="en-US" sz="1400" dirty="0"/>
                    </a:p>
                  </a:txBody>
                  <a:tcPr>
                    <a:solidFill>
                      <a:schemeClr val="accent1"/>
                    </a:solidFill>
                  </a:tcPr>
                </a:tc>
              </a:tr>
              <a:tr h="295697">
                <a:tc rowSpan="3">
                  <a:txBody>
                    <a:bodyPr/>
                    <a:lstStyle/>
                    <a:p>
                      <a:r>
                        <a:rPr lang="en-US" sz="1400" dirty="0" smtClean="0"/>
                        <a:t>02</a:t>
                      </a:r>
                      <a:endParaRPr lang="en-US" sz="1400" dirty="0"/>
                    </a:p>
                  </a:txBody>
                  <a:tcPr/>
                </a:tc>
                <a:tc rowSpan="3">
                  <a:txBody>
                    <a:bodyPr/>
                    <a:lstStyle/>
                    <a:p>
                      <a:r>
                        <a:rPr lang="en-US" sz="1400" dirty="0" smtClean="0"/>
                        <a:t>SALW Control in Context</a:t>
                      </a:r>
                      <a:endParaRPr lang="en-US" sz="1400" dirty="0"/>
                    </a:p>
                  </a:txBody>
                  <a:tcPr/>
                </a:tc>
                <a:tc>
                  <a:txBody>
                    <a:bodyPr/>
                    <a:lstStyle/>
                    <a:p>
                      <a:r>
                        <a:rPr lang="en-US" sz="1400" dirty="0" smtClean="0"/>
                        <a:t>02.10</a:t>
                      </a:r>
                      <a:endParaRPr lang="en-US" sz="1400" dirty="0"/>
                    </a:p>
                  </a:txBody>
                  <a:tcPr/>
                </a:tc>
                <a:tc>
                  <a:txBody>
                    <a:bodyPr/>
                    <a:lstStyle/>
                    <a:p>
                      <a:r>
                        <a:rPr lang="en-US" sz="1400" dirty="0" smtClean="0"/>
                        <a:t>SALW control in the context of preventing armed violence</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02.20</a:t>
                      </a:r>
                      <a:endParaRPr lang="en-US" sz="1400" dirty="0"/>
                    </a:p>
                  </a:txBody>
                  <a:tcPr/>
                </a:tc>
                <a:tc>
                  <a:txBody>
                    <a:bodyPr/>
                    <a:lstStyle/>
                    <a:p>
                      <a:r>
                        <a:rPr lang="en-US" sz="1400" dirty="0" smtClean="0"/>
                        <a:t>SALW control in the context of disarmament,</a:t>
                      </a:r>
                      <a:r>
                        <a:rPr lang="en-US" sz="1400" baseline="0" dirty="0" smtClean="0"/>
                        <a:t> demobilization and re-integration</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02.30</a:t>
                      </a:r>
                      <a:endParaRPr lang="en-US" sz="1400" dirty="0"/>
                    </a:p>
                  </a:txBody>
                  <a:tcPr/>
                </a:tc>
                <a:tc>
                  <a:txBody>
                    <a:bodyPr/>
                    <a:lstStyle/>
                    <a:p>
                      <a:r>
                        <a:rPr lang="en-US" sz="1400" dirty="0" smtClean="0"/>
                        <a:t>SALW control in the context</a:t>
                      </a:r>
                      <a:r>
                        <a:rPr lang="en-US" sz="1400" baseline="0" dirty="0" smtClean="0"/>
                        <a:t> of security sector reform</a:t>
                      </a:r>
                      <a:endParaRPr lang="en-US" sz="1400" dirty="0"/>
                    </a:p>
                  </a:txBody>
                  <a:tcPr/>
                </a:tc>
              </a:tr>
              <a:tr h="295697">
                <a:tc rowSpan="6">
                  <a:txBody>
                    <a:bodyPr/>
                    <a:lstStyle/>
                    <a:p>
                      <a:r>
                        <a:rPr lang="en-US" sz="1400" dirty="0" smtClean="0"/>
                        <a:t>03</a:t>
                      </a:r>
                      <a:endParaRPr lang="en-US" sz="1400" dirty="0"/>
                    </a:p>
                  </a:txBody>
                  <a:tcPr/>
                </a:tc>
                <a:tc rowSpan="6">
                  <a:txBody>
                    <a:bodyPr/>
                    <a:lstStyle/>
                    <a:p>
                      <a:r>
                        <a:rPr lang="en-US" sz="1400" dirty="0" smtClean="0"/>
                        <a:t>Legislative &amp; Regulatory</a:t>
                      </a:r>
                      <a:endParaRPr lang="en-US" sz="1400" dirty="0"/>
                    </a:p>
                  </a:txBody>
                  <a:tcPr/>
                </a:tc>
                <a:tc>
                  <a:txBody>
                    <a:bodyPr/>
                    <a:lstStyle/>
                    <a:p>
                      <a:r>
                        <a:rPr lang="en-US" sz="1400" dirty="0" smtClean="0"/>
                        <a:t>03.10</a:t>
                      </a:r>
                      <a:endParaRPr lang="en-US" sz="1400" dirty="0"/>
                    </a:p>
                  </a:txBody>
                  <a:tcPr>
                    <a:solidFill>
                      <a:srgbClr val="FF7F01"/>
                    </a:solidFill>
                  </a:tcPr>
                </a:tc>
                <a:tc>
                  <a:txBody>
                    <a:bodyPr/>
                    <a:lstStyle/>
                    <a:p>
                      <a:r>
                        <a:rPr lang="en-US" sz="1400" dirty="0" smtClean="0"/>
                        <a:t>National controls</a:t>
                      </a:r>
                      <a:r>
                        <a:rPr lang="en-US" sz="1400" baseline="0" dirty="0" smtClean="0"/>
                        <a:t> over the manufacture of SALW</a:t>
                      </a:r>
                      <a:endParaRPr lang="en-US" sz="1400" dirty="0"/>
                    </a:p>
                  </a:txBody>
                  <a:tcPr>
                    <a:solidFill>
                      <a:srgbClr val="FF7F01"/>
                    </a:solidFill>
                  </a:tcPr>
                </a:tc>
              </a:tr>
              <a:tr h="295697">
                <a:tc vMerge="1">
                  <a:txBody>
                    <a:bodyPr/>
                    <a:lstStyle/>
                    <a:p>
                      <a:endParaRPr lang="en-US" sz="1200"/>
                    </a:p>
                  </a:txBody>
                  <a:tcPr/>
                </a:tc>
                <a:tc vMerge="1">
                  <a:txBody>
                    <a:bodyPr/>
                    <a:lstStyle/>
                    <a:p>
                      <a:endParaRPr lang="en-US" sz="1200" dirty="0"/>
                    </a:p>
                  </a:txBody>
                  <a:tcPr/>
                </a:tc>
                <a:tc>
                  <a:txBody>
                    <a:bodyPr/>
                    <a:lstStyle/>
                    <a:p>
                      <a:r>
                        <a:rPr lang="en-US" sz="1400" dirty="0" smtClean="0"/>
                        <a:t>03.20</a:t>
                      </a:r>
                      <a:endParaRPr lang="en-US" sz="1400" dirty="0"/>
                    </a:p>
                  </a:txBody>
                  <a:tcPr>
                    <a:solidFill>
                      <a:srgbClr val="FF7F01"/>
                    </a:solidFill>
                  </a:tcPr>
                </a:tc>
                <a:tc>
                  <a:txBody>
                    <a:bodyPr/>
                    <a:lstStyle/>
                    <a:p>
                      <a:r>
                        <a:rPr lang="en-US" sz="1400" dirty="0" smtClean="0"/>
                        <a:t>National controls</a:t>
                      </a:r>
                      <a:r>
                        <a:rPr lang="en-US" sz="1400" baseline="0" dirty="0" smtClean="0"/>
                        <a:t> over the international transfer of SALW</a:t>
                      </a:r>
                      <a:endParaRPr lang="en-US" sz="1400" dirty="0"/>
                    </a:p>
                  </a:txBody>
                  <a:tcPr>
                    <a:solidFill>
                      <a:srgbClr val="FF7F01"/>
                    </a:solidFill>
                  </a:tcPr>
                </a:tc>
              </a:tr>
              <a:tr h="502686">
                <a:tc vMerge="1">
                  <a:txBody>
                    <a:bodyPr/>
                    <a:lstStyle/>
                    <a:p>
                      <a:endParaRPr lang="en-US" sz="1200" dirty="0"/>
                    </a:p>
                  </a:txBody>
                  <a:tcPr/>
                </a:tc>
                <a:tc vMerge="1">
                  <a:txBody>
                    <a:bodyPr/>
                    <a:lstStyle/>
                    <a:p>
                      <a:endParaRPr lang="en-US" sz="1200" dirty="0"/>
                    </a:p>
                  </a:txBody>
                  <a:tcPr/>
                </a:tc>
                <a:tc>
                  <a:txBody>
                    <a:bodyPr/>
                    <a:lstStyle/>
                    <a:p>
                      <a:r>
                        <a:rPr lang="en-US" sz="1400" dirty="0" smtClean="0"/>
                        <a:t>03.21</a:t>
                      </a:r>
                      <a:endParaRPr lang="en-US" sz="1400" dirty="0"/>
                    </a:p>
                  </a:txBody>
                  <a:tcPr>
                    <a:solidFill>
                      <a:srgbClr val="FF7F01"/>
                    </a:solidFill>
                  </a:tcPr>
                </a:tc>
                <a:tc>
                  <a:txBody>
                    <a:bodyPr/>
                    <a:lstStyle/>
                    <a:p>
                      <a:r>
                        <a:rPr lang="en-US" sz="1400" dirty="0" smtClean="0"/>
                        <a:t>National controls over</a:t>
                      </a:r>
                      <a:r>
                        <a:rPr lang="en-US" sz="1400" baseline="0" dirty="0" smtClean="0"/>
                        <a:t> the end user and end-use of internationally transferred SALW</a:t>
                      </a:r>
                      <a:endParaRPr lang="en-US" sz="1400" dirty="0"/>
                    </a:p>
                  </a:txBody>
                  <a:tcPr>
                    <a:solidFill>
                      <a:srgbClr val="FF7F01"/>
                    </a:solidFill>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03.30</a:t>
                      </a:r>
                      <a:endParaRPr lang="en-US" sz="1400" dirty="0"/>
                    </a:p>
                  </a:txBody>
                  <a:tcPr/>
                </a:tc>
                <a:tc>
                  <a:txBody>
                    <a:bodyPr/>
                    <a:lstStyle/>
                    <a:p>
                      <a:r>
                        <a:rPr lang="en-US" sz="1400" dirty="0" smtClean="0"/>
                        <a:t>National controls over</a:t>
                      </a:r>
                      <a:r>
                        <a:rPr lang="en-US" sz="1400" baseline="0" dirty="0" smtClean="0"/>
                        <a:t> the access of civilians to SALW</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03.40</a:t>
                      </a:r>
                      <a:endParaRPr lang="en-US" sz="1400" dirty="0"/>
                    </a:p>
                  </a:txBody>
                  <a:tcPr>
                    <a:solidFill>
                      <a:srgbClr val="FF7F01"/>
                    </a:solidFill>
                  </a:tcPr>
                </a:tc>
                <a:tc>
                  <a:txBody>
                    <a:bodyPr/>
                    <a:lstStyle/>
                    <a:p>
                      <a:r>
                        <a:rPr lang="en-US" sz="1400" dirty="0" smtClean="0"/>
                        <a:t>National coordinating mechanisms on SALW control</a:t>
                      </a:r>
                      <a:endParaRPr lang="en-US" sz="1400" dirty="0"/>
                    </a:p>
                  </a:txBody>
                  <a:tcPr>
                    <a:solidFill>
                      <a:srgbClr val="FF7F01"/>
                    </a:solidFill>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03.50</a:t>
                      </a:r>
                      <a:endParaRPr lang="en-US" sz="1400" dirty="0"/>
                    </a:p>
                  </a:txBody>
                  <a:tcPr/>
                </a:tc>
                <a:tc>
                  <a:txBody>
                    <a:bodyPr/>
                    <a:lstStyle/>
                    <a:p>
                      <a:r>
                        <a:rPr lang="en-US" sz="1400" dirty="0" smtClean="0"/>
                        <a:t>International legal cooperation, criminal offences and investigations</a:t>
                      </a:r>
                      <a:endParaRPr lang="en-US" sz="1400" dirty="0"/>
                    </a:p>
                  </a:txBody>
                  <a:tcPr/>
                </a:tc>
              </a:tr>
            </a:tbl>
          </a:graphicData>
        </a:graphic>
      </p:graphicFrame>
    </p:spTree>
    <p:extLst>
      <p:ext uri="{BB962C8B-B14F-4D97-AF65-F5344CB8AC3E}">
        <p14:creationId xmlns:p14="http://schemas.microsoft.com/office/powerpoint/2010/main" val="41825465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ISACS Modules  </a:t>
            </a:r>
            <a:r>
              <a:rPr lang="en-US" sz="1600" dirty="0" smtClean="0"/>
              <a:t>[Part 2]</a:t>
            </a:r>
            <a:endParaRPr lang="en-US" sz="1600" dirty="0"/>
          </a:p>
        </p:txBody>
      </p:sp>
      <p:pic>
        <p:nvPicPr>
          <p:cNvPr id="3" name="Picture 2"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706457629"/>
              </p:ext>
            </p:extLst>
          </p:nvPr>
        </p:nvGraphicFramePr>
        <p:xfrm>
          <a:off x="377140" y="2142070"/>
          <a:ext cx="8439472" cy="4267199"/>
        </p:xfrm>
        <a:graphic>
          <a:graphicData uri="http://schemas.openxmlformats.org/drawingml/2006/table">
            <a:tbl>
              <a:tblPr firstRow="1">
                <a:tableStyleId>{5C22544A-7EE6-4342-B048-85BDC9FD1C3A}</a:tableStyleId>
              </a:tblPr>
              <a:tblGrid>
                <a:gridCol w="414146"/>
                <a:gridCol w="1344819"/>
                <a:gridCol w="662138"/>
                <a:gridCol w="6018369"/>
              </a:tblGrid>
              <a:tr h="295697">
                <a:tc gridSpan="2">
                  <a:txBody>
                    <a:bodyPr/>
                    <a:lstStyle/>
                    <a:p>
                      <a:r>
                        <a:rPr lang="en-US" sz="1400" dirty="0" smtClean="0"/>
                        <a:t>SERIES</a:t>
                      </a:r>
                      <a:endParaRPr lang="en-US" sz="1400" dirty="0"/>
                    </a:p>
                  </a:txBody>
                  <a:tcPr/>
                </a:tc>
                <a:tc hMerge="1">
                  <a:txBody>
                    <a:bodyPr/>
                    <a:lstStyle/>
                    <a:p>
                      <a:endParaRPr lang="en-US" dirty="0"/>
                    </a:p>
                  </a:txBody>
                  <a:tcPr/>
                </a:tc>
                <a:tc gridSpan="2">
                  <a:txBody>
                    <a:bodyPr/>
                    <a:lstStyle/>
                    <a:p>
                      <a:r>
                        <a:rPr lang="en-US" sz="1400" dirty="0" smtClean="0"/>
                        <a:t>MODULES</a:t>
                      </a:r>
                      <a:endParaRPr lang="en-US" sz="1400" dirty="0"/>
                    </a:p>
                  </a:txBody>
                  <a:tcPr/>
                </a:tc>
                <a:tc hMerge="1">
                  <a:txBody>
                    <a:bodyPr/>
                    <a:lstStyle/>
                    <a:p>
                      <a:endParaRPr lang="en-US" dirty="0"/>
                    </a:p>
                  </a:txBody>
                  <a:tcPr/>
                </a:tc>
              </a:tr>
              <a:tr h="295697">
                <a:tc rowSpan="4">
                  <a:txBody>
                    <a:bodyPr/>
                    <a:lstStyle/>
                    <a:p>
                      <a:r>
                        <a:rPr lang="en-US" sz="1400" dirty="0" smtClean="0"/>
                        <a:t>04</a:t>
                      </a:r>
                      <a:endParaRPr lang="en-US" sz="1400" dirty="0"/>
                    </a:p>
                  </a:txBody>
                  <a:tcPr/>
                </a:tc>
                <a:tc rowSpan="4">
                  <a:txBody>
                    <a:bodyPr/>
                    <a:lstStyle/>
                    <a:p>
                      <a:r>
                        <a:rPr lang="en-US" sz="1400" dirty="0" smtClean="0"/>
                        <a:t>Design &amp; Management</a:t>
                      </a:r>
                      <a:endParaRPr lang="en-US" sz="1400" dirty="0"/>
                    </a:p>
                  </a:txBody>
                  <a:tcPr/>
                </a:tc>
                <a:tc>
                  <a:txBody>
                    <a:bodyPr/>
                    <a:lstStyle/>
                    <a:p>
                      <a:r>
                        <a:rPr lang="en-US" sz="1400" dirty="0" smtClean="0"/>
                        <a:t>04.10</a:t>
                      </a:r>
                      <a:endParaRPr lang="en-US" sz="1400" dirty="0"/>
                    </a:p>
                  </a:txBody>
                  <a:tcPr/>
                </a:tc>
                <a:tc>
                  <a:txBody>
                    <a:bodyPr/>
                    <a:lstStyle/>
                    <a:p>
                      <a:r>
                        <a:rPr lang="en-US" sz="1400" dirty="0" smtClean="0"/>
                        <a:t>Designing and implementing National Action Plans</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04.20</a:t>
                      </a:r>
                      <a:endParaRPr lang="en-US" sz="1400" dirty="0"/>
                    </a:p>
                  </a:txBody>
                  <a:tcPr/>
                </a:tc>
                <a:tc>
                  <a:txBody>
                    <a:bodyPr/>
                    <a:lstStyle/>
                    <a:p>
                      <a:r>
                        <a:rPr lang="en-US" sz="1400" dirty="0" smtClean="0"/>
                        <a:t>Designing and implementing community safety programming</a:t>
                      </a:r>
                      <a:endParaRPr lang="en-US" sz="1400" dirty="0"/>
                    </a:p>
                  </a:txBody>
                  <a:tcPr/>
                </a:tc>
              </a:tr>
              <a:tr h="295697">
                <a:tc vMerge="1">
                  <a:txBody>
                    <a:bodyPr/>
                    <a:lstStyle/>
                    <a:p>
                      <a:endParaRPr lang="en-US" sz="1400" dirty="0"/>
                    </a:p>
                  </a:txBody>
                  <a:tcPr/>
                </a:tc>
                <a:tc vMerge="1">
                  <a:txBody>
                    <a:bodyPr/>
                    <a:lstStyle/>
                    <a:p>
                      <a:endParaRPr lang="en-US" sz="1400" dirty="0"/>
                    </a:p>
                  </a:txBody>
                  <a:tcPr/>
                </a:tc>
                <a:tc>
                  <a:txBody>
                    <a:bodyPr/>
                    <a:lstStyle/>
                    <a:p>
                      <a:r>
                        <a:rPr lang="en-US" sz="1400" dirty="0" smtClean="0"/>
                        <a:t>04.30</a:t>
                      </a:r>
                      <a:endParaRPr lang="en-US" sz="1400" dirty="0"/>
                    </a:p>
                  </a:txBody>
                  <a:tcPr/>
                </a:tc>
                <a:tc>
                  <a:txBody>
                    <a:bodyPr/>
                    <a:lstStyle/>
                    <a:p>
                      <a:r>
                        <a:rPr lang="en-US" sz="1400" dirty="0" smtClean="0"/>
                        <a:t>Raising awareness of the need for SALW control</a:t>
                      </a:r>
                      <a:endParaRPr lang="en-US" sz="1400" dirty="0"/>
                    </a:p>
                  </a:txBody>
                  <a:tcPr/>
                </a:tc>
              </a:tr>
              <a:tr h="295697">
                <a:tc vMerge="1">
                  <a:txBody>
                    <a:bodyPr/>
                    <a:lstStyle/>
                    <a:p>
                      <a:endParaRPr lang="en-US" sz="1400" dirty="0"/>
                    </a:p>
                  </a:txBody>
                  <a:tcPr/>
                </a:tc>
                <a:tc vMerge="1">
                  <a:txBody>
                    <a:bodyPr/>
                    <a:lstStyle/>
                    <a:p>
                      <a:endParaRPr lang="en-US" sz="1400" dirty="0"/>
                    </a:p>
                  </a:txBody>
                  <a:tcPr/>
                </a:tc>
                <a:tc>
                  <a:txBody>
                    <a:bodyPr/>
                    <a:lstStyle/>
                    <a:p>
                      <a:r>
                        <a:rPr lang="en-US" sz="1400" dirty="0" smtClean="0"/>
                        <a:t>04.40</a:t>
                      </a:r>
                      <a:endParaRPr lang="en-US" sz="1400" dirty="0"/>
                    </a:p>
                  </a:txBody>
                  <a:tcPr/>
                </a:tc>
                <a:tc>
                  <a:txBody>
                    <a:bodyPr/>
                    <a:lstStyle/>
                    <a:p>
                      <a:r>
                        <a:rPr lang="en-US" sz="1400" dirty="0" smtClean="0"/>
                        <a:t>Monitoring,</a:t>
                      </a:r>
                      <a:r>
                        <a:rPr lang="en-US" sz="1400" baseline="0" dirty="0" smtClean="0"/>
                        <a:t> evaluation and reporting</a:t>
                      </a:r>
                      <a:endParaRPr lang="en-US" sz="1400" dirty="0"/>
                    </a:p>
                  </a:txBody>
                  <a:tcPr/>
                </a:tc>
              </a:tr>
              <a:tr h="295697">
                <a:tc rowSpan="3">
                  <a:txBody>
                    <a:bodyPr/>
                    <a:lstStyle/>
                    <a:p>
                      <a:r>
                        <a:rPr lang="en-US" sz="1400" dirty="0" smtClean="0"/>
                        <a:t>05</a:t>
                      </a:r>
                      <a:endParaRPr lang="en-US" sz="1400" dirty="0"/>
                    </a:p>
                  </a:txBody>
                  <a:tcPr/>
                </a:tc>
                <a:tc rowSpan="3">
                  <a:txBody>
                    <a:bodyPr/>
                    <a:lstStyle/>
                    <a:p>
                      <a:r>
                        <a:rPr lang="en-US" sz="1400" dirty="0" smtClean="0"/>
                        <a:t>Operational Support</a:t>
                      </a:r>
                      <a:endParaRPr lang="en-US" sz="1400" dirty="0"/>
                    </a:p>
                  </a:txBody>
                  <a:tcPr/>
                </a:tc>
                <a:tc>
                  <a:txBody>
                    <a:bodyPr/>
                    <a:lstStyle/>
                    <a:p>
                      <a:r>
                        <a:rPr lang="en-US" sz="1400" dirty="0" smtClean="0"/>
                        <a:t>05.10</a:t>
                      </a:r>
                      <a:endParaRPr lang="en-US" sz="1400" dirty="0"/>
                    </a:p>
                  </a:txBody>
                  <a:tcPr/>
                </a:tc>
                <a:tc>
                  <a:txBody>
                    <a:bodyPr/>
                    <a:lstStyle/>
                    <a:p>
                      <a:r>
                        <a:rPr lang="en-US" sz="1400" dirty="0" smtClean="0"/>
                        <a:t>Conducting SALW surveys</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05.20</a:t>
                      </a:r>
                      <a:endParaRPr lang="en-US" sz="1400" dirty="0"/>
                    </a:p>
                  </a:txBody>
                  <a:tcPr/>
                </a:tc>
                <a:tc>
                  <a:txBody>
                    <a:bodyPr/>
                    <a:lstStyle/>
                    <a:p>
                      <a:r>
                        <a:rPr lang="en-US" sz="1400" dirty="0" smtClean="0"/>
                        <a:t>Stockpile</a:t>
                      </a:r>
                      <a:r>
                        <a:rPr lang="en-US" sz="1400" baseline="0" dirty="0" smtClean="0"/>
                        <a:t> management: Weapons</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05.30</a:t>
                      </a:r>
                      <a:endParaRPr lang="en-US" sz="1400" dirty="0"/>
                    </a:p>
                  </a:txBody>
                  <a:tcPr/>
                </a:tc>
                <a:tc>
                  <a:txBody>
                    <a:bodyPr/>
                    <a:lstStyle/>
                    <a:p>
                      <a:r>
                        <a:rPr lang="en-US" sz="1400" dirty="0" smtClean="0"/>
                        <a:t>Marking and recordkeeping</a:t>
                      </a:r>
                      <a:endParaRPr lang="en-US" sz="1400" dirty="0"/>
                    </a:p>
                  </a:txBody>
                  <a:tcPr/>
                </a:tc>
              </a:tr>
              <a:tr h="295697">
                <a:tc>
                  <a:txBody>
                    <a:bodyPr/>
                    <a:lstStyle/>
                    <a:p>
                      <a:endParaRPr lang="en-US" sz="1400" dirty="0"/>
                    </a:p>
                  </a:txBody>
                  <a:tcPr/>
                </a:tc>
                <a:tc>
                  <a:txBody>
                    <a:bodyPr/>
                    <a:lstStyle/>
                    <a:p>
                      <a:endParaRPr lang="en-US" sz="1400" dirty="0"/>
                    </a:p>
                  </a:txBody>
                  <a:tcPr/>
                </a:tc>
                <a:tc>
                  <a:txBody>
                    <a:bodyPr/>
                    <a:lstStyle/>
                    <a:p>
                      <a:r>
                        <a:rPr lang="en-US" sz="1400" dirty="0" smtClean="0"/>
                        <a:t>05.31</a:t>
                      </a:r>
                      <a:endParaRPr lang="en-US" sz="1400" dirty="0"/>
                    </a:p>
                  </a:txBody>
                  <a:tcPr/>
                </a:tc>
                <a:tc>
                  <a:txBody>
                    <a:bodyPr/>
                    <a:lstStyle/>
                    <a:p>
                      <a:r>
                        <a:rPr lang="en-US" sz="1400" dirty="0" smtClean="0"/>
                        <a:t>Tracing illicit small arms and light</a:t>
                      </a:r>
                      <a:r>
                        <a:rPr lang="en-US" sz="1400" baseline="0" dirty="0" smtClean="0"/>
                        <a:t> weapons</a:t>
                      </a:r>
                      <a:endParaRPr lang="en-US" sz="1400" dirty="0"/>
                    </a:p>
                  </a:txBody>
                  <a:tcPr/>
                </a:tc>
              </a:tr>
              <a:tr h="295697">
                <a:tc>
                  <a:txBody>
                    <a:bodyPr/>
                    <a:lstStyle/>
                    <a:p>
                      <a:endParaRPr lang="en-US" sz="1400" dirty="0"/>
                    </a:p>
                  </a:txBody>
                  <a:tcPr/>
                </a:tc>
                <a:tc>
                  <a:txBody>
                    <a:bodyPr/>
                    <a:lstStyle/>
                    <a:p>
                      <a:endParaRPr lang="en-US" sz="1400" dirty="0"/>
                    </a:p>
                  </a:txBody>
                  <a:tcPr/>
                </a:tc>
                <a:tc>
                  <a:txBody>
                    <a:bodyPr/>
                    <a:lstStyle/>
                    <a:p>
                      <a:r>
                        <a:rPr lang="en-US" sz="1400" dirty="0" smtClean="0"/>
                        <a:t>05.40</a:t>
                      </a:r>
                      <a:endParaRPr lang="en-US" sz="1400" dirty="0"/>
                    </a:p>
                  </a:txBody>
                  <a:tcPr/>
                </a:tc>
                <a:tc>
                  <a:txBody>
                    <a:bodyPr/>
                    <a:lstStyle/>
                    <a:p>
                      <a:r>
                        <a:rPr lang="en-US" sz="1400" dirty="0" smtClean="0"/>
                        <a:t>Collection of Illicit and unwanted SALW</a:t>
                      </a:r>
                      <a:endParaRPr lang="en-US" sz="1400" dirty="0"/>
                    </a:p>
                  </a:txBody>
                  <a:tcPr/>
                </a:tc>
              </a:tr>
              <a:tr h="295697">
                <a:tc>
                  <a:txBody>
                    <a:bodyPr/>
                    <a:lstStyle/>
                    <a:p>
                      <a:endParaRPr lang="en-US" sz="1400" dirty="0"/>
                    </a:p>
                  </a:txBody>
                  <a:tcPr/>
                </a:tc>
                <a:tc>
                  <a:txBody>
                    <a:bodyPr/>
                    <a:lstStyle/>
                    <a:p>
                      <a:endParaRPr lang="en-US" sz="1400" dirty="0"/>
                    </a:p>
                  </a:txBody>
                  <a:tcPr/>
                </a:tc>
                <a:tc>
                  <a:txBody>
                    <a:bodyPr/>
                    <a:lstStyle/>
                    <a:p>
                      <a:r>
                        <a:rPr lang="en-US" sz="1400" dirty="0" smtClean="0"/>
                        <a:t>05.50</a:t>
                      </a:r>
                      <a:endParaRPr lang="en-US" sz="1400" dirty="0"/>
                    </a:p>
                  </a:txBody>
                  <a:tcPr/>
                </a:tc>
                <a:tc>
                  <a:txBody>
                    <a:bodyPr/>
                    <a:lstStyle/>
                    <a:p>
                      <a:r>
                        <a:rPr lang="en-US" sz="1400" dirty="0" smtClean="0"/>
                        <a:t>Destruction: Weapons</a:t>
                      </a:r>
                      <a:endParaRPr lang="en-US" sz="1400" dirty="0"/>
                    </a:p>
                  </a:txBody>
                  <a:tcPr/>
                </a:tc>
              </a:tr>
              <a:tr h="295697">
                <a:tc>
                  <a:txBody>
                    <a:bodyPr/>
                    <a:lstStyle/>
                    <a:p>
                      <a:endParaRPr lang="en-US" sz="1400" dirty="0"/>
                    </a:p>
                  </a:txBody>
                  <a:tcPr/>
                </a:tc>
                <a:tc>
                  <a:txBody>
                    <a:bodyPr/>
                    <a:lstStyle/>
                    <a:p>
                      <a:endParaRPr lang="en-US" sz="1400" dirty="0"/>
                    </a:p>
                  </a:txBody>
                  <a:tcPr/>
                </a:tc>
                <a:tc>
                  <a:txBody>
                    <a:bodyPr/>
                    <a:lstStyle/>
                    <a:p>
                      <a:r>
                        <a:rPr lang="en-US" sz="1400" dirty="0" smtClean="0"/>
                        <a:t>05.60</a:t>
                      </a:r>
                      <a:endParaRPr lang="en-US" sz="1400" dirty="0"/>
                    </a:p>
                  </a:txBody>
                  <a:tcPr/>
                </a:tc>
                <a:tc>
                  <a:txBody>
                    <a:bodyPr/>
                    <a:lstStyle/>
                    <a:p>
                      <a:r>
                        <a:rPr lang="en-US" sz="1400" dirty="0" smtClean="0"/>
                        <a:t>Border controls and law enforcement cooperation</a:t>
                      </a:r>
                      <a:endParaRPr lang="en-US" sz="1400" dirty="0"/>
                    </a:p>
                  </a:txBody>
                  <a:tcPr/>
                </a:tc>
              </a:tr>
              <a:tr h="295697">
                <a:tc rowSpan="2">
                  <a:txBody>
                    <a:bodyPr/>
                    <a:lstStyle/>
                    <a:p>
                      <a:r>
                        <a:rPr lang="en-US" sz="1400" dirty="0" smtClean="0"/>
                        <a:t>06</a:t>
                      </a:r>
                      <a:endParaRPr lang="en-US" sz="1400" dirty="0"/>
                    </a:p>
                  </a:txBody>
                  <a:tcPr/>
                </a:tc>
                <a:tc rowSpan="2">
                  <a:txBody>
                    <a:bodyPr/>
                    <a:lstStyle/>
                    <a:p>
                      <a:r>
                        <a:rPr lang="en-US" sz="1400" dirty="0" smtClean="0"/>
                        <a:t>Crosscutting issues</a:t>
                      </a:r>
                      <a:endParaRPr lang="en-US" sz="1400" dirty="0"/>
                    </a:p>
                  </a:txBody>
                  <a:tcPr/>
                </a:tc>
                <a:tc>
                  <a:txBody>
                    <a:bodyPr/>
                    <a:lstStyle/>
                    <a:p>
                      <a:r>
                        <a:rPr lang="en-US" sz="1400" dirty="0" smtClean="0"/>
                        <a:t>06.10</a:t>
                      </a:r>
                      <a:endParaRPr lang="en-US" sz="1400" dirty="0"/>
                    </a:p>
                  </a:txBody>
                  <a:tcPr/>
                </a:tc>
                <a:tc>
                  <a:txBody>
                    <a:bodyPr/>
                    <a:lstStyle/>
                    <a:p>
                      <a:r>
                        <a:rPr lang="en-US" sz="1400" dirty="0" smtClean="0"/>
                        <a:t>Women, gender and SALW</a:t>
                      </a:r>
                      <a:endParaRPr lang="en-US" sz="1400" dirty="0"/>
                    </a:p>
                  </a:txBody>
                  <a:tcPr/>
                </a:tc>
              </a:tr>
              <a:tr h="295697">
                <a:tc vMerge="1">
                  <a:txBody>
                    <a:bodyPr/>
                    <a:lstStyle/>
                    <a:p>
                      <a:endParaRPr lang="en-US" sz="1200"/>
                    </a:p>
                  </a:txBody>
                  <a:tcPr/>
                </a:tc>
                <a:tc vMerge="1">
                  <a:txBody>
                    <a:bodyPr/>
                    <a:lstStyle/>
                    <a:p>
                      <a:endParaRPr lang="en-US" sz="1200" dirty="0"/>
                    </a:p>
                  </a:txBody>
                  <a:tcPr/>
                </a:tc>
                <a:tc>
                  <a:txBody>
                    <a:bodyPr/>
                    <a:lstStyle/>
                    <a:p>
                      <a:r>
                        <a:rPr lang="en-US" sz="1400" dirty="0" smtClean="0"/>
                        <a:t>06.20</a:t>
                      </a:r>
                      <a:endParaRPr lang="en-US" sz="1400" dirty="0"/>
                    </a:p>
                  </a:txBody>
                  <a:tcPr/>
                </a:tc>
                <a:tc>
                  <a:txBody>
                    <a:bodyPr/>
                    <a:lstStyle/>
                    <a:p>
                      <a:r>
                        <a:rPr lang="en-US" sz="1400" dirty="0" smtClean="0"/>
                        <a:t>Children, adolescents, youth and SALW</a:t>
                      </a:r>
                      <a:endParaRPr lang="en-US" sz="1400" dirty="0"/>
                    </a:p>
                  </a:txBody>
                  <a:tcPr/>
                </a:tc>
              </a:tr>
            </a:tbl>
          </a:graphicData>
        </a:graphic>
      </p:graphicFrame>
    </p:spTree>
    <p:extLst>
      <p:ext uri="{BB962C8B-B14F-4D97-AF65-F5344CB8AC3E}">
        <p14:creationId xmlns:p14="http://schemas.microsoft.com/office/powerpoint/2010/main" val="34396347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Completed ISACS Modules  </a:t>
            </a:r>
            <a:r>
              <a:rPr lang="en-US" sz="1600" dirty="0" smtClean="0"/>
              <a:t>[Part 2]</a:t>
            </a:r>
            <a:endParaRPr lang="en-US" sz="1600" dirty="0"/>
          </a:p>
        </p:txBody>
      </p:sp>
      <p:pic>
        <p:nvPicPr>
          <p:cNvPr id="3" name="Picture 2"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7322695"/>
              </p:ext>
            </p:extLst>
          </p:nvPr>
        </p:nvGraphicFramePr>
        <p:xfrm>
          <a:off x="377140" y="2142070"/>
          <a:ext cx="8439472" cy="4267199"/>
        </p:xfrm>
        <a:graphic>
          <a:graphicData uri="http://schemas.openxmlformats.org/drawingml/2006/table">
            <a:tbl>
              <a:tblPr firstRow="1">
                <a:tableStyleId>{5C22544A-7EE6-4342-B048-85BDC9FD1C3A}</a:tableStyleId>
              </a:tblPr>
              <a:tblGrid>
                <a:gridCol w="414146"/>
                <a:gridCol w="1344819"/>
                <a:gridCol w="662138"/>
                <a:gridCol w="6018369"/>
              </a:tblGrid>
              <a:tr h="295697">
                <a:tc gridSpan="2">
                  <a:txBody>
                    <a:bodyPr/>
                    <a:lstStyle/>
                    <a:p>
                      <a:r>
                        <a:rPr lang="en-US" sz="1400" dirty="0" smtClean="0"/>
                        <a:t>SERIES</a:t>
                      </a:r>
                      <a:endParaRPr lang="en-US" sz="1400" dirty="0"/>
                    </a:p>
                  </a:txBody>
                  <a:tcPr/>
                </a:tc>
                <a:tc hMerge="1">
                  <a:txBody>
                    <a:bodyPr/>
                    <a:lstStyle/>
                    <a:p>
                      <a:endParaRPr lang="en-US" dirty="0"/>
                    </a:p>
                  </a:txBody>
                  <a:tcPr/>
                </a:tc>
                <a:tc gridSpan="2">
                  <a:txBody>
                    <a:bodyPr/>
                    <a:lstStyle/>
                    <a:p>
                      <a:r>
                        <a:rPr lang="en-US" sz="1400" dirty="0" smtClean="0"/>
                        <a:t>MODULES</a:t>
                      </a:r>
                      <a:endParaRPr lang="en-US" sz="1400" dirty="0"/>
                    </a:p>
                  </a:txBody>
                  <a:tcPr/>
                </a:tc>
                <a:tc hMerge="1">
                  <a:txBody>
                    <a:bodyPr/>
                    <a:lstStyle/>
                    <a:p>
                      <a:endParaRPr lang="en-US" dirty="0"/>
                    </a:p>
                  </a:txBody>
                  <a:tcPr/>
                </a:tc>
              </a:tr>
              <a:tr h="295697">
                <a:tc rowSpan="4">
                  <a:txBody>
                    <a:bodyPr/>
                    <a:lstStyle/>
                    <a:p>
                      <a:r>
                        <a:rPr lang="en-US" sz="1400" dirty="0" smtClean="0"/>
                        <a:t>04</a:t>
                      </a:r>
                      <a:endParaRPr lang="en-US" sz="1400" dirty="0"/>
                    </a:p>
                  </a:txBody>
                  <a:tcPr/>
                </a:tc>
                <a:tc rowSpan="4">
                  <a:txBody>
                    <a:bodyPr/>
                    <a:lstStyle/>
                    <a:p>
                      <a:r>
                        <a:rPr lang="en-US" sz="1400" dirty="0" smtClean="0"/>
                        <a:t>Design &amp; Management</a:t>
                      </a:r>
                      <a:endParaRPr lang="en-US" sz="1400" dirty="0"/>
                    </a:p>
                  </a:txBody>
                  <a:tcPr/>
                </a:tc>
                <a:tc>
                  <a:txBody>
                    <a:bodyPr/>
                    <a:lstStyle/>
                    <a:p>
                      <a:r>
                        <a:rPr lang="en-US" sz="1400" dirty="0" smtClean="0"/>
                        <a:t>04.10</a:t>
                      </a:r>
                      <a:endParaRPr lang="en-US" sz="1400" dirty="0"/>
                    </a:p>
                  </a:txBody>
                  <a:tcPr/>
                </a:tc>
                <a:tc>
                  <a:txBody>
                    <a:bodyPr/>
                    <a:lstStyle/>
                    <a:p>
                      <a:r>
                        <a:rPr lang="en-US" sz="1400" dirty="0" smtClean="0"/>
                        <a:t>Designing and implementing National Action Plans</a:t>
                      </a:r>
                      <a:endParaRPr lang="en-US" sz="1400" dirty="0"/>
                    </a:p>
                  </a:txBody>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04.20</a:t>
                      </a:r>
                      <a:endParaRPr lang="en-US" sz="1400" dirty="0"/>
                    </a:p>
                  </a:txBody>
                  <a:tcPr/>
                </a:tc>
                <a:tc>
                  <a:txBody>
                    <a:bodyPr/>
                    <a:lstStyle/>
                    <a:p>
                      <a:r>
                        <a:rPr lang="en-US" sz="1400" dirty="0" smtClean="0"/>
                        <a:t>Designing and implementing community safety programming</a:t>
                      </a:r>
                      <a:endParaRPr lang="en-US" sz="1400" dirty="0"/>
                    </a:p>
                  </a:txBody>
                  <a:tcPr/>
                </a:tc>
              </a:tr>
              <a:tr h="295697">
                <a:tc vMerge="1">
                  <a:txBody>
                    <a:bodyPr/>
                    <a:lstStyle/>
                    <a:p>
                      <a:endParaRPr lang="en-US" sz="1400" dirty="0"/>
                    </a:p>
                  </a:txBody>
                  <a:tcPr/>
                </a:tc>
                <a:tc vMerge="1">
                  <a:txBody>
                    <a:bodyPr/>
                    <a:lstStyle/>
                    <a:p>
                      <a:endParaRPr lang="en-US" sz="1400" dirty="0"/>
                    </a:p>
                  </a:txBody>
                  <a:tcPr/>
                </a:tc>
                <a:tc>
                  <a:txBody>
                    <a:bodyPr/>
                    <a:lstStyle/>
                    <a:p>
                      <a:r>
                        <a:rPr lang="en-US" sz="1400" dirty="0" smtClean="0"/>
                        <a:t>04.30</a:t>
                      </a:r>
                      <a:endParaRPr lang="en-US" sz="1400" dirty="0"/>
                    </a:p>
                  </a:txBody>
                  <a:tcPr/>
                </a:tc>
                <a:tc>
                  <a:txBody>
                    <a:bodyPr/>
                    <a:lstStyle/>
                    <a:p>
                      <a:r>
                        <a:rPr lang="en-US" sz="1400" dirty="0" smtClean="0"/>
                        <a:t>Raising awareness of the need for SALW control</a:t>
                      </a:r>
                      <a:endParaRPr lang="en-US" sz="1400" dirty="0"/>
                    </a:p>
                  </a:txBody>
                  <a:tcPr/>
                </a:tc>
              </a:tr>
              <a:tr h="295697">
                <a:tc vMerge="1">
                  <a:txBody>
                    <a:bodyPr/>
                    <a:lstStyle/>
                    <a:p>
                      <a:endParaRPr lang="en-US" sz="1400" dirty="0"/>
                    </a:p>
                  </a:txBody>
                  <a:tcPr/>
                </a:tc>
                <a:tc vMerge="1">
                  <a:txBody>
                    <a:bodyPr/>
                    <a:lstStyle/>
                    <a:p>
                      <a:endParaRPr lang="en-US" sz="1400" dirty="0"/>
                    </a:p>
                  </a:txBody>
                  <a:tcPr/>
                </a:tc>
                <a:tc>
                  <a:txBody>
                    <a:bodyPr/>
                    <a:lstStyle/>
                    <a:p>
                      <a:r>
                        <a:rPr lang="en-US" sz="1400" dirty="0" smtClean="0"/>
                        <a:t>04.40</a:t>
                      </a:r>
                      <a:endParaRPr lang="en-US" sz="1400" dirty="0"/>
                    </a:p>
                  </a:txBody>
                  <a:tcPr/>
                </a:tc>
                <a:tc>
                  <a:txBody>
                    <a:bodyPr/>
                    <a:lstStyle/>
                    <a:p>
                      <a:r>
                        <a:rPr lang="en-US" sz="1400" dirty="0" smtClean="0"/>
                        <a:t>Monitoring,</a:t>
                      </a:r>
                      <a:r>
                        <a:rPr lang="en-US" sz="1400" baseline="0" dirty="0" smtClean="0"/>
                        <a:t> evaluation and reporting</a:t>
                      </a:r>
                      <a:endParaRPr lang="en-US" sz="1400" dirty="0"/>
                    </a:p>
                  </a:txBody>
                  <a:tcPr/>
                </a:tc>
              </a:tr>
              <a:tr h="295697">
                <a:tc rowSpan="3">
                  <a:txBody>
                    <a:bodyPr/>
                    <a:lstStyle/>
                    <a:p>
                      <a:r>
                        <a:rPr lang="en-US" sz="1400" dirty="0" smtClean="0"/>
                        <a:t>05</a:t>
                      </a:r>
                      <a:endParaRPr lang="en-US" sz="1400" dirty="0"/>
                    </a:p>
                  </a:txBody>
                  <a:tcPr/>
                </a:tc>
                <a:tc rowSpan="3">
                  <a:txBody>
                    <a:bodyPr/>
                    <a:lstStyle/>
                    <a:p>
                      <a:r>
                        <a:rPr lang="en-US" sz="1400" dirty="0" smtClean="0"/>
                        <a:t>Operational Support</a:t>
                      </a:r>
                      <a:endParaRPr lang="en-US" sz="1400" dirty="0"/>
                    </a:p>
                  </a:txBody>
                  <a:tcPr/>
                </a:tc>
                <a:tc>
                  <a:txBody>
                    <a:bodyPr/>
                    <a:lstStyle/>
                    <a:p>
                      <a:r>
                        <a:rPr lang="en-US" sz="1400" dirty="0" smtClean="0"/>
                        <a:t>05.10</a:t>
                      </a:r>
                      <a:endParaRPr lang="en-US" sz="1400" dirty="0"/>
                    </a:p>
                  </a:txBody>
                  <a:tcPr>
                    <a:solidFill>
                      <a:srgbClr val="FF8000"/>
                    </a:solidFill>
                  </a:tcPr>
                </a:tc>
                <a:tc>
                  <a:txBody>
                    <a:bodyPr/>
                    <a:lstStyle/>
                    <a:p>
                      <a:r>
                        <a:rPr lang="en-US" sz="1400" dirty="0" smtClean="0"/>
                        <a:t>Conducting SALW surveys</a:t>
                      </a:r>
                      <a:endParaRPr lang="en-US" sz="1400" dirty="0"/>
                    </a:p>
                  </a:txBody>
                  <a:tcPr>
                    <a:solidFill>
                      <a:srgbClr val="FF8000"/>
                    </a:solidFill>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05.20</a:t>
                      </a:r>
                      <a:endParaRPr lang="en-US" sz="1400" dirty="0"/>
                    </a:p>
                  </a:txBody>
                  <a:tcPr>
                    <a:solidFill>
                      <a:srgbClr val="FF8000"/>
                    </a:solidFill>
                  </a:tcPr>
                </a:tc>
                <a:tc>
                  <a:txBody>
                    <a:bodyPr/>
                    <a:lstStyle/>
                    <a:p>
                      <a:r>
                        <a:rPr lang="en-US" sz="1400" dirty="0" smtClean="0"/>
                        <a:t>Stockpile</a:t>
                      </a:r>
                      <a:r>
                        <a:rPr lang="en-US" sz="1400" baseline="0" dirty="0" smtClean="0"/>
                        <a:t> management: Weapons</a:t>
                      </a:r>
                      <a:endParaRPr lang="en-US" sz="1400" dirty="0"/>
                    </a:p>
                  </a:txBody>
                  <a:tcPr>
                    <a:solidFill>
                      <a:srgbClr val="FF8000"/>
                    </a:solidFill>
                  </a:tcPr>
                </a:tc>
              </a:tr>
              <a:tr h="295697">
                <a:tc vMerge="1">
                  <a:txBody>
                    <a:bodyPr/>
                    <a:lstStyle/>
                    <a:p>
                      <a:endParaRPr lang="en-US" sz="1200" dirty="0"/>
                    </a:p>
                  </a:txBody>
                  <a:tcPr/>
                </a:tc>
                <a:tc vMerge="1">
                  <a:txBody>
                    <a:bodyPr/>
                    <a:lstStyle/>
                    <a:p>
                      <a:endParaRPr lang="en-US" sz="1200" dirty="0"/>
                    </a:p>
                  </a:txBody>
                  <a:tcPr/>
                </a:tc>
                <a:tc>
                  <a:txBody>
                    <a:bodyPr/>
                    <a:lstStyle/>
                    <a:p>
                      <a:r>
                        <a:rPr lang="en-US" sz="1400" dirty="0" smtClean="0"/>
                        <a:t>05.30</a:t>
                      </a:r>
                      <a:endParaRPr lang="en-US" sz="1400" dirty="0"/>
                    </a:p>
                  </a:txBody>
                  <a:tcPr>
                    <a:solidFill>
                      <a:srgbClr val="FF8000"/>
                    </a:solidFill>
                  </a:tcPr>
                </a:tc>
                <a:tc>
                  <a:txBody>
                    <a:bodyPr/>
                    <a:lstStyle/>
                    <a:p>
                      <a:r>
                        <a:rPr lang="en-US" sz="1400" dirty="0" smtClean="0"/>
                        <a:t>Marking and recordkeeping</a:t>
                      </a:r>
                      <a:endParaRPr lang="en-US" sz="1400" dirty="0"/>
                    </a:p>
                  </a:txBody>
                  <a:tcPr>
                    <a:solidFill>
                      <a:srgbClr val="FF8000"/>
                    </a:solidFill>
                  </a:tcPr>
                </a:tc>
              </a:tr>
              <a:tr h="295697">
                <a:tc>
                  <a:txBody>
                    <a:bodyPr/>
                    <a:lstStyle/>
                    <a:p>
                      <a:endParaRPr lang="en-US" sz="1400" dirty="0"/>
                    </a:p>
                  </a:txBody>
                  <a:tcPr/>
                </a:tc>
                <a:tc>
                  <a:txBody>
                    <a:bodyPr/>
                    <a:lstStyle/>
                    <a:p>
                      <a:endParaRPr lang="en-US" sz="1400" dirty="0"/>
                    </a:p>
                  </a:txBody>
                  <a:tcPr/>
                </a:tc>
                <a:tc>
                  <a:txBody>
                    <a:bodyPr/>
                    <a:lstStyle/>
                    <a:p>
                      <a:r>
                        <a:rPr lang="en-US" sz="1400" dirty="0" smtClean="0"/>
                        <a:t>05.31</a:t>
                      </a:r>
                      <a:endParaRPr lang="en-US" sz="1400" dirty="0"/>
                    </a:p>
                  </a:txBody>
                  <a:tcPr>
                    <a:solidFill>
                      <a:srgbClr val="FF8000"/>
                    </a:solidFill>
                  </a:tcPr>
                </a:tc>
                <a:tc>
                  <a:txBody>
                    <a:bodyPr/>
                    <a:lstStyle/>
                    <a:p>
                      <a:r>
                        <a:rPr lang="en-US" sz="1400" dirty="0" smtClean="0"/>
                        <a:t>Tracing illicit small arms and light</a:t>
                      </a:r>
                      <a:r>
                        <a:rPr lang="en-US" sz="1400" baseline="0" dirty="0" smtClean="0"/>
                        <a:t> weapons</a:t>
                      </a:r>
                      <a:endParaRPr lang="en-US" sz="1400" dirty="0"/>
                    </a:p>
                  </a:txBody>
                  <a:tcPr>
                    <a:solidFill>
                      <a:srgbClr val="FF8000"/>
                    </a:solidFill>
                  </a:tcPr>
                </a:tc>
              </a:tr>
              <a:tr h="295697">
                <a:tc>
                  <a:txBody>
                    <a:bodyPr/>
                    <a:lstStyle/>
                    <a:p>
                      <a:endParaRPr lang="en-US" sz="1400" dirty="0"/>
                    </a:p>
                  </a:txBody>
                  <a:tcPr/>
                </a:tc>
                <a:tc>
                  <a:txBody>
                    <a:bodyPr/>
                    <a:lstStyle/>
                    <a:p>
                      <a:endParaRPr lang="en-US" sz="1400" dirty="0"/>
                    </a:p>
                  </a:txBody>
                  <a:tcPr/>
                </a:tc>
                <a:tc>
                  <a:txBody>
                    <a:bodyPr/>
                    <a:lstStyle/>
                    <a:p>
                      <a:r>
                        <a:rPr lang="en-US" sz="1400" dirty="0" smtClean="0"/>
                        <a:t>05.40</a:t>
                      </a:r>
                      <a:endParaRPr lang="en-US" sz="1400" dirty="0"/>
                    </a:p>
                  </a:txBody>
                  <a:tcPr>
                    <a:solidFill>
                      <a:srgbClr val="FF8000"/>
                    </a:solidFill>
                  </a:tcPr>
                </a:tc>
                <a:tc>
                  <a:txBody>
                    <a:bodyPr/>
                    <a:lstStyle/>
                    <a:p>
                      <a:r>
                        <a:rPr lang="en-US" sz="1400" dirty="0" smtClean="0"/>
                        <a:t>Collection of Illicit and unwanted SALW</a:t>
                      </a:r>
                      <a:endParaRPr lang="en-US" sz="1400" dirty="0"/>
                    </a:p>
                  </a:txBody>
                  <a:tcPr>
                    <a:solidFill>
                      <a:srgbClr val="FF8000"/>
                    </a:solidFill>
                  </a:tcPr>
                </a:tc>
              </a:tr>
              <a:tr h="295697">
                <a:tc>
                  <a:txBody>
                    <a:bodyPr/>
                    <a:lstStyle/>
                    <a:p>
                      <a:endParaRPr lang="en-US" sz="1400" dirty="0"/>
                    </a:p>
                  </a:txBody>
                  <a:tcPr/>
                </a:tc>
                <a:tc>
                  <a:txBody>
                    <a:bodyPr/>
                    <a:lstStyle/>
                    <a:p>
                      <a:endParaRPr lang="en-US" sz="1400" dirty="0"/>
                    </a:p>
                  </a:txBody>
                  <a:tcPr/>
                </a:tc>
                <a:tc>
                  <a:txBody>
                    <a:bodyPr/>
                    <a:lstStyle/>
                    <a:p>
                      <a:r>
                        <a:rPr lang="en-US" sz="1400" dirty="0" smtClean="0"/>
                        <a:t>05.50</a:t>
                      </a:r>
                      <a:endParaRPr lang="en-US" sz="1400" dirty="0"/>
                    </a:p>
                  </a:txBody>
                  <a:tcPr>
                    <a:solidFill>
                      <a:srgbClr val="FF8000"/>
                    </a:solidFill>
                  </a:tcPr>
                </a:tc>
                <a:tc>
                  <a:txBody>
                    <a:bodyPr/>
                    <a:lstStyle/>
                    <a:p>
                      <a:r>
                        <a:rPr lang="en-US" sz="1400" dirty="0" smtClean="0"/>
                        <a:t>Destruction: Weapons</a:t>
                      </a:r>
                      <a:endParaRPr lang="en-US" sz="1400" dirty="0"/>
                    </a:p>
                  </a:txBody>
                  <a:tcPr>
                    <a:solidFill>
                      <a:srgbClr val="FF8000"/>
                    </a:solidFill>
                  </a:tcPr>
                </a:tc>
              </a:tr>
              <a:tr h="295697">
                <a:tc>
                  <a:txBody>
                    <a:bodyPr/>
                    <a:lstStyle/>
                    <a:p>
                      <a:endParaRPr lang="en-US" sz="1400" dirty="0"/>
                    </a:p>
                  </a:txBody>
                  <a:tcPr/>
                </a:tc>
                <a:tc>
                  <a:txBody>
                    <a:bodyPr/>
                    <a:lstStyle/>
                    <a:p>
                      <a:endParaRPr lang="en-US" sz="1400" dirty="0"/>
                    </a:p>
                  </a:txBody>
                  <a:tcPr/>
                </a:tc>
                <a:tc>
                  <a:txBody>
                    <a:bodyPr/>
                    <a:lstStyle/>
                    <a:p>
                      <a:r>
                        <a:rPr lang="en-US" sz="1400" dirty="0" smtClean="0"/>
                        <a:t>05.60</a:t>
                      </a:r>
                      <a:endParaRPr lang="en-US" sz="1400" dirty="0"/>
                    </a:p>
                  </a:txBody>
                  <a:tcPr>
                    <a:solidFill>
                      <a:srgbClr val="FF8000"/>
                    </a:solidFill>
                  </a:tcPr>
                </a:tc>
                <a:tc>
                  <a:txBody>
                    <a:bodyPr/>
                    <a:lstStyle/>
                    <a:p>
                      <a:r>
                        <a:rPr lang="en-US" sz="1400" dirty="0" smtClean="0"/>
                        <a:t>Border controls and law enforcement cooperation</a:t>
                      </a:r>
                      <a:endParaRPr lang="en-US" sz="1400" dirty="0"/>
                    </a:p>
                  </a:txBody>
                  <a:tcPr>
                    <a:solidFill>
                      <a:srgbClr val="FF8000"/>
                    </a:solidFill>
                  </a:tcPr>
                </a:tc>
              </a:tr>
              <a:tr h="295697">
                <a:tc rowSpan="2">
                  <a:txBody>
                    <a:bodyPr/>
                    <a:lstStyle/>
                    <a:p>
                      <a:r>
                        <a:rPr lang="en-US" sz="1400" dirty="0" smtClean="0"/>
                        <a:t>06</a:t>
                      </a:r>
                      <a:endParaRPr lang="en-US" sz="1400" dirty="0"/>
                    </a:p>
                  </a:txBody>
                  <a:tcPr/>
                </a:tc>
                <a:tc rowSpan="2">
                  <a:txBody>
                    <a:bodyPr/>
                    <a:lstStyle/>
                    <a:p>
                      <a:r>
                        <a:rPr lang="en-US" sz="1400" dirty="0" smtClean="0"/>
                        <a:t>Crosscutting issues</a:t>
                      </a:r>
                      <a:endParaRPr lang="en-US" sz="1400" dirty="0"/>
                    </a:p>
                  </a:txBody>
                  <a:tcPr/>
                </a:tc>
                <a:tc>
                  <a:txBody>
                    <a:bodyPr/>
                    <a:lstStyle/>
                    <a:p>
                      <a:r>
                        <a:rPr lang="en-US" sz="1400" dirty="0" smtClean="0"/>
                        <a:t>06.10</a:t>
                      </a:r>
                      <a:endParaRPr lang="en-US" sz="1400" dirty="0"/>
                    </a:p>
                  </a:txBody>
                  <a:tcPr/>
                </a:tc>
                <a:tc>
                  <a:txBody>
                    <a:bodyPr/>
                    <a:lstStyle/>
                    <a:p>
                      <a:r>
                        <a:rPr lang="en-US" sz="1400" dirty="0" smtClean="0"/>
                        <a:t>Women, gender and SALW</a:t>
                      </a:r>
                      <a:endParaRPr lang="en-US" sz="1400" dirty="0"/>
                    </a:p>
                  </a:txBody>
                  <a:tcPr/>
                </a:tc>
              </a:tr>
              <a:tr h="295697">
                <a:tc vMerge="1">
                  <a:txBody>
                    <a:bodyPr/>
                    <a:lstStyle/>
                    <a:p>
                      <a:endParaRPr lang="en-US" sz="1200"/>
                    </a:p>
                  </a:txBody>
                  <a:tcPr/>
                </a:tc>
                <a:tc vMerge="1">
                  <a:txBody>
                    <a:bodyPr/>
                    <a:lstStyle/>
                    <a:p>
                      <a:endParaRPr lang="en-US" sz="1200" dirty="0"/>
                    </a:p>
                  </a:txBody>
                  <a:tcPr/>
                </a:tc>
                <a:tc>
                  <a:txBody>
                    <a:bodyPr/>
                    <a:lstStyle/>
                    <a:p>
                      <a:r>
                        <a:rPr lang="en-US" sz="1400" dirty="0" smtClean="0"/>
                        <a:t>06.20</a:t>
                      </a:r>
                      <a:endParaRPr lang="en-US" sz="1400" dirty="0"/>
                    </a:p>
                  </a:txBody>
                  <a:tcPr/>
                </a:tc>
                <a:tc>
                  <a:txBody>
                    <a:bodyPr/>
                    <a:lstStyle/>
                    <a:p>
                      <a:r>
                        <a:rPr lang="en-US" sz="1400" dirty="0" smtClean="0"/>
                        <a:t>Children, adolescents, youth and SALW</a:t>
                      </a:r>
                      <a:endParaRPr lang="en-US" sz="1400" dirty="0"/>
                    </a:p>
                  </a:txBody>
                  <a:tcPr/>
                </a:tc>
              </a:tr>
            </a:tbl>
          </a:graphicData>
        </a:graphic>
      </p:graphicFrame>
    </p:spTree>
    <p:extLst>
      <p:ext uri="{BB962C8B-B14F-4D97-AF65-F5344CB8AC3E}">
        <p14:creationId xmlns:p14="http://schemas.microsoft.com/office/powerpoint/2010/main" val="25209823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closer look at operational ISACS </a:t>
            </a:r>
            <a:r>
              <a:rPr lang="en-US" dirty="0"/>
              <a:t>m</a:t>
            </a:r>
            <a:r>
              <a:rPr lang="en-US" dirty="0" smtClean="0"/>
              <a:t>odules</a:t>
            </a:r>
            <a:endParaRPr lang="en-US" dirty="0"/>
          </a:p>
        </p:txBody>
      </p:sp>
      <p:sp>
        <p:nvSpPr>
          <p:cNvPr id="3" name="Text Placeholder 2"/>
          <p:cNvSpPr>
            <a:spLocks noGrp="1"/>
          </p:cNvSpPr>
          <p:nvPr>
            <p:ph type="body" sz="half" idx="2"/>
          </p:nvPr>
        </p:nvSpPr>
        <p:spPr/>
        <p:txBody>
          <a:bodyPr>
            <a:normAutofit/>
          </a:bodyPr>
          <a:lstStyle/>
          <a:p>
            <a:endParaRPr lang="en-US" dirty="0"/>
          </a:p>
        </p:txBody>
      </p:sp>
      <p:pic>
        <p:nvPicPr>
          <p:cNvPr id="6" name="Picture 5" descr="CASA Logo (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806" y="5766297"/>
            <a:ext cx="2116842" cy="623548"/>
          </a:xfrm>
          <a:prstGeom prst="rect">
            <a:avLst/>
          </a:prstGeom>
        </p:spPr>
      </p:pic>
      <p:pic>
        <p:nvPicPr>
          <p:cNvPr id="5" name="Picture Placeholder 4" descr="(c) UNDP Kosovo 2013.jpe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3963" b="22067"/>
          <a:stretch/>
        </p:blipFill>
        <p:spPr/>
      </p:pic>
    </p:spTree>
    <p:extLst>
      <p:ext uri="{BB962C8B-B14F-4D97-AF65-F5344CB8AC3E}">
        <p14:creationId xmlns:p14="http://schemas.microsoft.com/office/powerpoint/2010/main" val="1867162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7F01"/>
                </a:solidFill>
              </a:rPr>
              <a:t>ISACS 05.10</a:t>
            </a:r>
            <a:br>
              <a:rPr lang="en-US" sz="2800" b="1" dirty="0" smtClean="0">
                <a:solidFill>
                  <a:srgbClr val="FF7F01"/>
                </a:solidFill>
              </a:rPr>
            </a:br>
            <a:r>
              <a:rPr lang="en-US" sz="2800" dirty="0" smtClean="0"/>
              <a:t>Conducting SALW Surveys</a:t>
            </a:r>
            <a:endParaRPr lang="en-US" sz="2800" dirty="0"/>
          </a:p>
        </p:txBody>
      </p:sp>
      <p:sp>
        <p:nvSpPr>
          <p:cNvPr id="3" name="Content Placeholder 2"/>
          <p:cNvSpPr>
            <a:spLocks noGrp="1"/>
          </p:cNvSpPr>
          <p:nvPr>
            <p:ph sz="half" idx="1"/>
          </p:nvPr>
        </p:nvSpPr>
        <p:spPr>
          <a:xfrm>
            <a:off x="779461" y="1981200"/>
            <a:ext cx="3657600" cy="4234195"/>
          </a:xfrm>
        </p:spPr>
        <p:txBody>
          <a:bodyPr>
            <a:normAutofit/>
          </a:bodyPr>
          <a:lstStyle/>
          <a:p>
            <a:r>
              <a:rPr lang="en-US" dirty="0" smtClean="0"/>
              <a:t>Purpose &amp; Scope</a:t>
            </a:r>
          </a:p>
          <a:p>
            <a:r>
              <a:rPr lang="en-US" dirty="0" smtClean="0"/>
              <a:t>Ownership &amp; follow-up</a:t>
            </a:r>
          </a:p>
          <a:p>
            <a:r>
              <a:rPr lang="en-US" dirty="0" smtClean="0"/>
              <a:t>Security, sensitivity &amp; ethics</a:t>
            </a:r>
          </a:p>
          <a:p>
            <a:r>
              <a:rPr lang="en-US" dirty="0" smtClean="0"/>
              <a:t>Partnerships</a:t>
            </a:r>
          </a:p>
          <a:p>
            <a:r>
              <a:rPr lang="en-US" dirty="0" smtClean="0"/>
              <a:t>Survey methodology</a:t>
            </a:r>
          </a:p>
          <a:p>
            <a:r>
              <a:rPr lang="en-US" dirty="0" smtClean="0"/>
              <a:t>Processing &amp; disseminating findings</a:t>
            </a:r>
          </a:p>
        </p:txBody>
      </p:sp>
      <p:pic>
        <p:nvPicPr>
          <p:cNvPr id="6" name="Picture 5"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pic>
        <p:nvPicPr>
          <p:cNvPr id="5" name="Content Placeholder 4" descr="IMG_2029.JPG"/>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l="15495" r="15495"/>
          <a:stretch>
            <a:fillRect/>
          </a:stretch>
        </p:blipFill>
        <p:spPr/>
      </p:pic>
    </p:spTree>
    <p:extLst>
      <p:ext uri="{BB962C8B-B14F-4D97-AF65-F5344CB8AC3E}">
        <p14:creationId xmlns:p14="http://schemas.microsoft.com/office/powerpoint/2010/main" val="32198586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7F01"/>
                </a:solidFill>
              </a:rPr>
              <a:t>ISACS 05.20</a:t>
            </a:r>
            <a:br>
              <a:rPr lang="en-US" sz="2800" b="1" dirty="0" smtClean="0">
                <a:solidFill>
                  <a:srgbClr val="FF7F01"/>
                </a:solidFill>
              </a:rPr>
            </a:br>
            <a:r>
              <a:rPr lang="en-US" sz="2800" dirty="0" smtClean="0"/>
              <a:t>Stockpile Management: Weapons</a:t>
            </a:r>
            <a:endParaRPr lang="en-US" sz="2800" dirty="0"/>
          </a:p>
        </p:txBody>
      </p:sp>
      <p:sp>
        <p:nvSpPr>
          <p:cNvPr id="3" name="Content Placeholder 2"/>
          <p:cNvSpPr>
            <a:spLocks noGrp="1"/>
          </p:cNvSpPr>
          <p:nvPr>
            <p:ph sz="half" idx="1"/>
          </p:nvPr>
        </p:nvSpPr>
        <p:spPr>
          <a:xfrm>
            <a:off x="779461" y="1981200"/>
            <a:ext cx="3657600" cy="4234195"/>
          </a:xfrm>
        </p:spPr>
        <p:txBody>
          <a:bodyPr>
            <a:normAutofit fontScale="92500" lnSpcReduction="10000"/>
          </a:bodyPr>
          <a:lstStyle/>
          <a:p>
            <a:r>
              <a:rPr lang="en-US" dirty="0" smtClean="0"/>
              <a:t>Stockpile composition</a:t>
            </a:r>
          </a:p>
          <a:p>
            <a:r>
              <a:rPr lang="en-US" dirty="0" smtClean="0"/>
              <a:t>Stockpile locations</a:t>
            </a:r>
          </a:p>
          <a:p>
            <a:r>
              <a:rPr lang="en-US" dirty="0" smtClean="0"/>
              <a:t>Stockpile risk assessment</a:t>
            </a:r>
          </a:p>
          <a:p>
            <a:r>
              <a:rPr lang="en-US" dirty="0"/>
              <a:t>P</a:t>
            </a:r>
            <a:r>
              <a:rPr lang="en-US" dirty="0" smtClean="0"/>
              <a:t>hysical security (unit &amp; depot storage)</a:t>
            </a:r>
          </a:p>
          <a:p>
            <a:r>
              <a:rPr lang="en-US" dirty="0" smtClean="0"/>
              <a:t>Weapons accounting</a:t>
            </a:r>
          </a:p>
          <a:p>
            <a:r>
              <a:rPr lang="en-US" dirty="0" smtClean="0"/>
              <a:t>Determination of surplus stocks</a:t>
            </a:r>
          </a:p>
          <a:p>
            <a:r>
              <a:rPr lang="en-US" dirty="0" smtClean="0"/>
              <a:t>Transport of weapons</a:t>
            </a:r>
          </a:p>
          <a:p>
            <a:endParaRPr lang="en-US" dirty="0" smtClean="0"/>
          </a:p>
          <a:p>
            <a:endParaRPr lang="en-US" dirty="0" smtClean="0"/>
          </a:p>
        </p:txBody>
      </p:sp>
      <p:pic>
        <p:nvPicPr>
          <p:cNvPr id="6" name="Picture 5"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pic>
        <p:nvPicPr>
          <p:cNvPr id="8" name="Picture Placeholder 8" descr="rack_rifle_viking.jpg"/>
          <p:cNvPicPr>
            <a:picLocks noGrp="1" noChangeAspect="1"/>
          </p:cNvPicPr>
          <p:nvPr>
            <p:ph sz="half" idx="2"/>
          </p:nvPr>
        </p:nvPicPr>
        <p:blipFill>
          <a:blip r:embed="rId4">
            <a:extLst>
              <a:ext uri="{28A0092B-C50C-407E-A947-70E740481C1C}">
                <a14:useLocalDpi xmlns:a14="http://schemas.microsoft.com/office/drawing/2010/main" val="0"/>
              </a:ext>
            </a:extLst>
          </a:blip>
          <a:srcRect t="13465" b="13465"/>
          <a:stretch>
            <a:fillRect/>
          </a:stretch>
        </p:blipFill>
        <p:spPr>
          <a:xfrm>
            <a:off x="4705350" y="1981200"/>
            <a:ext cx="3657600" cy="3975100"/>
          </a:xfrm>
        </p:spPr>
      </p:pic>
    </p:spTree>
    <p:extLst>
      <p:ext uri="{BB962C8B-B14F-4D97-AF65-F5344CB8AC3E}">
        <p14:creationId xmlns:p14="http://schemas.microsoft.com/office/powerpoint/2010/main" val="40464786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7F01"/>
                </a:solidFill>
              </a:rPr>
              <a:t>ISACS 05.30</a:t>
            </a:r>
            <a:br>
              <a:rPr lang="en-US" sz="2800" b="1" dirty="0" smtClean="0">
                <a:solidFill>
                  <a:srgbClr val="FF7F01"/>
                </a:solidFill>
              </a:rPr>
            </a:br>
            <a:r>
              <a:rPr lang="en-US" sz="2800" dirty="0" smtClean="0"/>
              <a:t>Marking &amp; Recordkeeping</a:t>
            </a:r>
            <a:endParaRPr lang="en-US" sz="2800" dirty="0"/>
          </a:p>
        </p:txBody>
      </p:sp>
      <p:sp>
        <p:nvSpPr>
          <p:cNvPr id="3" name="Content Placeholder 2"/>
          <p:cNvSpPr>
            <a:spLocks noGrp="1"/>
          </p:cNvSpPr>
          <p:nvPr>
            <p:ph sz="half" idx="1"/>
          </p:nvPr>
        </p:nvSpPr>
        <p:spPr>
          <a:xfrm>
            <a:off x="779461" y="1981200"/>
            <a:ext cx="3657600" cy="4234195"/>
          </a:xfrm>
        </p:spPr>
        <p:txBody>
          <a:bodyPr>
            <a:normAutofit fontScale="85000" lnSpcReduction="20000"/>
          </a:bodyPr>
          <a:lstStyle/>
          <a:p>
            <a:r>
              <a:rPr lang="en-US" dirty="0" smtClean="0"/>
              <a:t>Marking</a:t>
            </a:r>
          </a:p>
          <a:p>
            <a:pPr lvl="1">
              <a:buFont typeface="Wingdings" charset="2"/>
              <a:buChar char="ü"/>
            </a:pPr>
            <a:r>
              <a:rPr lang="en-US" dirty="0" smtClean="0"/>
              <a:t>Items to be marked</a:t>
            </a:r>
          </a:p>
          <a:p>
            <a:pPr lvl="1">
              <a:buFont typeface="Wingdings" charset="2"/>
              <a:buChar char="ü"/>
            </a:pPr>
            <a:r>
              <a:rPr lang="en-US" dirty="0" smtClean="0"/>
              <a:t>Marking at the time of manufacture, import, transfer to civilian use</a:t>
            </a:r>
          </a:p>
          <a:p>
            <a:pPr lvl="1">
              <a:buFont typeface="Wingdings" charset="2"/>
              <a:buChar char="ü"/>
            </a:pPr>
            <a:r>
              <a:rPr lang="en-US" dirty="0" smtClean="0"/>
              <a:t>Marking of</a:t>
            </a:r>
            <a:r>
              <a:rPr lang="en-US" dirty="0"/>
              <a:t> </a:t>
            </a:r>
            <a:r>
              <a:rPr lang="en-US" dirty="0" smtClean="0"/>
              <a:t>confiscated &amp; deactivated weapons</a:t>
            </a:r>
          </a:p>
          <a:p>
            <a:pPr lvl="1">
              <a:buFont typeface="Wingdings" charset="2"/>
              <a:buChar char="ü"/>
            </a:pPr>
            <a:r>
              <a:rPr lang="en-US" dirty="0" smtClean="0"/>
              <a:t>Deterring removal of markings</a:t>
            </a:r>
          </a:p>
          <a:p>
            <a:r>
              <a:rPr lang="en-US" dirty="0" smtClean="0"/>
              <a:t>Recordkeeping</a:t>
            </a:r>
          </a:p>
          <a:p>
            <a:pPr lvl="1">
              <a:buFont typeface="Wingdings" charset="2"/>
              <a:buChar char="ü"/>
            </a:pPr>
            <a:r>
              <a:rPr lang="en-US" dirty="0" smtClean="0"/>
              <a:t>Records to be kept</a:t>
            </a:r>
          </a:p>
          <a:p>
            <a:pPr lvl="1">
              <a:buFont typeface="Wingdings" charset="2"/>
              <a:buChar char="ü"/>
            </a:pPr>
            <a:r>
              <a:rPr lang="en-US" dirty="0" smtClean="0"/>
              <a:t>Keepers of records</a:t>
            </a:r>
          </a:p>
          <a:p>
            <a:pPr lvl="1">
              <a:buFont typeface="Wingdings" charset="2"/>
              <a:buChar char="ü"/>
            </a:pPr>
            <a:r>
              <a:rPr lang="en-US" dirty="0" smtClean="0"/>
              <a:t>Method of recordkeeping</a:t>
            </a:r>
          </a:p>
          <a:p>
            <a:pPr lvl="1">
              <a:buFont typeface="Wingdings" charset="2"/>
              <a:buChar char="ü"/>
            </a:pPr>
            <a:r>
              <a:rPr lang="en-US" dirty="0" smtClean="0"/>
              <a:t>Access to records</a:t>
            </a:r>
          </a:p>
          <a:p>
            <a:pPr lvl="1">
              <a:buFont typeface="Wingdings" charset="2"/>
              <a:buChar char="ü"/>
            </a:pPr>
            <a:r>
              <a:rPr lang="en-US" dirty="0" smtClean="0"/>
              <a:t>Duration of recordkeeping</a:t>
            </a:r>
          </a:p>
        </p:txBody>
      </p:sp>
      <p:pic>
        <p:nvPicPr>
          <p:cNvPr id="6" name="Picture 5"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pic>
        <p:nvPicPr>
          <p:cNvPr id="5" name="Content Placeholder 4" descr="IMG_1873.jpg"/>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t="9233" b="9233"/>
          <a:stretch>
            <a:fillRect/>
          </a:stretch>
        </p:blipFill>
        <p:spPr>
          <a:xfrm>
            <a:off x="4705350" y="1981200"/>
            <a:ext cx="3657600" cy="3975100"/>
          </a:xfrm>
        </p:spPr>
      </p:pic>
    </p:spTree>
    <p:extLst>
      <p:ext uri="{BB962C8B-B14F-4D97-AF65-F5344CB8AC3E}">
        <p14:creationId xmlns:p14="http://schemas.microsoft.com/office/powerpoint/2010/main" val="11111230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7F01"/>
                </a:solidFill>
              </a:rPr>
              <a:t>ISACS 05.31</a:t>
            </a:r>
            <a:br>
              <a:rPr lang="en-US" sz="2800" b="1" dirty="0" smtClean="0">
                <a:solidFill>
                  <a:srgbClr val="FF7F01"/>
                </a:solidFill>
              </a:rPr>
            </a:br>
            <a:r>
              <a:rPr lang="en-US" sz="2800" dirty="0" smtClean="0"/>
              <a:t>Tracing illicit SALW</a:t>
            </a:r>
            <a:endParaRPr lang="en-US" sz="2800" dirty="0"/>
          </a:p>
        </p:txBody>
      </p:sp>
      <p:sp>
        <p:nvSpPr>
          <p:cNvPr id="3" name="Content Placeholder 2"/>
          <p:cNvSpPr>
            <a:spLocks noGrp="1"/>
          </p:cNvSpPr>
          <p:nvPr>
            <p:ph sz="half" idx="1"/>
          </p:nvPr>
        </p:nvSpPr>
        <p:spPr>
          <a:xfrm>
            <a:off x="779461" y="1981200"/>
            <a:ext cx="3657600" cy="4234195"/>
          </a:xfrm>
        </p:spPr>
        <p:txBody>
          <a:bodyPr>
            <a:normAutofit lnSpcReduction="10000"/>
          </a:bodyPr>
          <a:lstStyle/>
          <a:p>
            <a:r>
              <a:rPr lang="en-US" dirty="0" smtClean="0"/>
              <a:t>Identification of SALW</a:t>
            </a:r>
          </a:p>
          <a:p>
            <a:r>
              <a:rPr lang="en-US" dirty="0" smtClean="0"/>
              <a:t>Domestic tracing </a:t>
            </a:r>
            <a:r>
              <a:rPr lang="en-US" dirty="0"/>
              <a:t>o</a:t>
            </a:r>
            <a:r>
              <a:rPr lang="en-US" dirty="0" smtClean="0"/>
              <a:t>perations</a:t>
            </a:r>
          </a:p>
          <a:p>
            <a:r>
              <a:rPr lang="en-US" dirty="0" smtClean="0"/>
              <a:t>International tracing operations</a:t>
            </a:r>
          </a:p>
          <a:p>
            <a:r>
              <a:rPr lang="en-US" dirty="0" smtClean="0"/>
              <a:t>International cooperation &amp; assistance</a:t>
            </a:r>
          </a:p>
          <a:p>
            <a:r>
              <a:rPr lang="en-US" dirty="0" smtClean="0"/>
              <a:t>Reporting on implementation of tracing measures</a:t>
            </a:r>
          </a:p>
          <a:p>
            <a:endParaRPr lang="en-US" dirty="0" smtClean="0"/>
          </a:p>
          <a:p>
            <a:endParaRPr lang="en-US" dirty="0" smtClean="0"/>
          </a:p>
        </p:txBody>
      </p:sp>
      <p:pic>
        <p:nvPicPr>
          <p:cNvPr id="6" name="Picture 5"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pic>
        <p:nvPicPr>
          <p:cNvPr id="5" name="Content Placeholder 4" descr="slide2.jpg"/>
          <p:cNvPicPr>
            <a:picLocks noGrp="1" noChangeAspect="1"/>
          </p:cNvPicPr>
          <p:nvPr>
            <p:ph sz="half" idx="2"/>
          </p:nvPr>
        </p:nvPicPr>
        <p:blipFill>
          <a:blip r:embed="rId4">
            <a:extLst>
              <a:ext uri="{28A0092B-C50C-407E-A947-70E740481C1C}">
                <a14:useLocalDpi xmlns:a14="http://schemas.microsoft.com/office/drawing/2010/main" val="0"/>
              </a:ext>
            </a:extLst>
          </a:blip>
          <a:srcRect l="22212" r="22212"/>
          <a:stretch>
            <a:fillRect/>
          </a:stretch>
        </p:blipFill>
        <p:spPr/>
      </p:pic>
    </p:spTree>
    <p:extLst>
      <p:ext uri="{BB962C8B-B14F-4D97-AF65-F5344CB8AC3E}">
        <p14:creationId xmlns:p14="http://schemas.microsoft.com/office/powerpoint/2010/main" val="25747482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7F01"/>
                </a:solidFill>
              </a:rPr>
              <a:t>ISACS 05.40</a:t>
            </a:r>
            <a:br>
              <a:rPr lang="en-US" sz="2800" b="1" dirty="0" smtClean="0">
                <a:solidFill>
                  <a:srgbClr val="FF7F01"/>
                </a:solidFill>
              </a:rPr>
            </a:br>
            <a:r>
              <a:rPr lang="en-US" sz="2800" dirty="0" smtClean="0"/>
              <a:t>Collection of illicit &amp; unwanted SALW</a:t>
            </a:r>
            <a:endParaRPr lang="en-US" sz="2800" dirty="0"/>
          </a:p>
        </p:txBody>
      </p:sp>
      <p:sp>
        <p:nvSpPr>
          <p:cNvPr id="3" name="Content Placeholder 2"/>
          <p:cNvSpPr>
            <a:spLocks noGrp="1"/>
          </p:cNvSpPr>
          <p:nvPr>
            <p:ph sz="half" idx="1"/>
          </p:nvPr>
        </p:nvSpPr>
        <p:spPr>
          <a:xfrm>
            <a:off x="779461" y="1981200"/>
            <a:ext cx="3657600" cy="4234195"/>
          </a:xfrm>
        </p:spPr>
        <p:txBody>
          <a:bodyPr>
            <a:normAutofit fontScale="92500" lnSpcReduction="10000"/>
          </a:bodyPr>
          <a:lstStyle/>
          <a:p>
            <a:r>
              <a:rPr lang="en-US" dirty="0" smtClean="0"/>
              <a:t>Collection in context</a:t>
            </a:r>
          </a:p>
          <a:p>
            <a:r>
              <a:rPr lang="en-US" dirty="0" smtClean="0"/>
              <a:t>Incentive options</a:t>
            </a:r>
          </a:p>
          <a:p>
            <a:r>
              <a:rPr lang="en-US" dirty="0" smtClean="0"/>
              <a:t>Special considerations concerning children, adolescents &amp; youth</a:t>
            </a:r>
          </a:p>
          <a:p>
            <a:r>
              <a:rPr lang="en-US" dirty="0" smtClean="0"/>
              <a:t>Preliminary assessment</a:t>
            </a:r>
          </a:p>
          <a:p>
            <a:r>
              <a:rPr lang="en-US" dirty="0" smtClean="0"/>
              <a:t>Planning</a:t>
            </a:r>
          </a:p>
          <a:p>
            <a:r>
              <a:rPr lang="en-US" dirty="0" smtClean="0"/>
              <a:t>Implementation</a:t>
            </a:r>
          </a:p>
          <a:p>
            <a:r>
              <a:rPr lang="en-US" dirty="0" smtClean="0"/>
              <a:t>Evaluation</a:t>
            </a:r>
          </a:p>
        </p:txBody>
      </p:sp>
      <p:pic>
        <p:nvPicPr>
          <p:cNvPr id="6" name="Picture 5"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pic>
        <p:nvPicPr>
          <p:cNvPr id="8" name="Picture Placeholder 4" descr="UNI42326.jpg"/>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6979" r="21665"/>
          <a:stretch/>
        </p:blipFill>
        <p:spPr>
          <a:xfrm flipH="1">
            <a:off x="4705350" y="1981200"/>
            <a:ext cx="3657600" cy="3975100"/>
          </a:xfrm>
        </p:spPr>
      </p:pic>
    </p:spTree>
    <p:extLst>
      <p:ext uri="{BB962C8B-B14F-4D97-AF65-F5344CB8AC3E}">
        <p14:creationId xmlns:p14="http://schemas.microsoft.com/office/powerpoint/2010/main" val="25663488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56" y="1532021"/>
            <a:ext cx="3657600" cy="533400"/>
          </a:xfrm>
        </p:spPr>
        <p:txBody>
          <a:bodyPr>
            <a:noAutofit/>
          </a:bodyPr>
          <a:lstStyle/>
          <a:p>
            <a:pPr algn="ctr"/>
            <a:r>
              <a:rPr lang="en-US" sz="3200" dirty="0" smtClean="0"/>
              <a:t>What are</a:t>
            </a:r>
            <a:endParaRPr lang="en-US" sz="3200" dirty="0"/>
          </a:p>
        </p:txBody>
      </p:sp>
      <p:pic>
        <p:nvPicPr>
          <p:cNvPr id="3" name="Picture 2" descr="ISACS Logo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56" y="2633578"/>
            <a:ext cx="3654824" cy="1590843"/>
          </a:xfrm>
          <a:prstGeom prst="rect">
            <a:avLst/>
          </a:prstGeom>
        </p:spPr>
      </p:pic>
      <p:sp>
        <p:nvSpPr>
          <p:cNvPr id="6" name="Title 1"/>
          <p:cNvSpPr txBox="1">
            <a:spLocks/>
          </p:cNvSpPr>
          <p:nvPr/>
        </p:nvSpPr>
        <p:spPr>
          <a:xfrm>
            <a:off x="528556" y="4585369"/>
            <a:ext cx="3657600" cy="1203157"/>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pPr algn="ctr"/>
            <a:r>
              <a:rPr lang="en-US" sz="10000" dirty="0" smtClean="0"/>
              <a:t>?</a:t>
            </a:r>
            <a:endParaRPr lang="en-US" sz="10000" dirty="0"/>
          </a:p>
        </p:txBody>
      </p:sp>
      <p:sp>
        <p:nvSpPr>
          <p:cNvPr id="7" name="Content Placeholder 6"/>
          <p:cNvSpPr>
            <a:spLocks noGrp="1"/>
          </p:cNvSpPr>
          <p:nvPr>
            <p:ph idx="1"/>
          </p:nvPr>
        </p:nvSpPr>
        <p:spPr>
          <a:xfrm>
            <a:off x="4945380" y="609600"/>
            <a:ext cx="3657600" cy="5765800"/>
          </a:xfrm>
        </p:spPr>
        <p:txBody>
          <a:bodyPr anchor="ctr"/>
          <a:lstStyle/>
          <a:p>
            <a:pPr marL="0" indent="0" algn="ctr">
              <a:buNone/>
            </a:pPr>
            <a:r>
              <a:rPr lang="en-US" dirty="0"/>
              <a:t>Voluntary international standards that provide practical guidance on putting in place effective controls over the full </a:t>
            </a:r>
            <a:r>
              <a:rPr lang="en-US" dirty="0" smtClean="0"/>
              <a:t>life-cycle </a:t>
            </a:r>
            <a:r>
              <a:rPr lang="en-US" dirty="0"/>
              <a:t>of small arms and light weapons so as to reduce the risk of their falling into the hands of </a:t>
            </a:r>
            <a:r>
              <a:rPr lang="en-US" dirty="0" smtClean="0"/>
              <a:t>those </a:t>
            </a:r>
            <a:r>
              <a:rPr lang="en-US" dirty="0"/>
              <a:t>who would misuse them</a:t>
            </a:r>
          </a:p>
          <a:p>
            <a:endParaRPr lang="en-US" dirty="0"/>
          </a:p>
        </p:txBody>
      </p:sp>
    </p:spTree>
    <p:extLst>
      <p:ext uri="{BB962C8B-B14F-4D97-AF65-F5344CB8AC3E}">
        <p14:creationId xmlns:p14="http://schemas.microsoft.com/office/powerpoint/2010/main" val="1063798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7F01"/>
                </a:solidFill>
              </a:rPr>
              <a:t>ISACS 05.50</a:t>
            </a:r>
            <a:br>
              <a:rPr lang="en-US" sz="2800" b="1" dirty="0" smtClean="0">
                <a:solidFill>
                  <a:srgbClr val="FF7F01"/>
                </a:solidFill>
              </a:rPr>
            </a:br>
            <a:r>
              <a:rPr lang="en-US" sz="2800" dirty="0" smtClean="0"/>
              <a:t>Destruction: Weapons</a:t>
            </a:r>
            <a:endParaRPr lang="en-US" sz="2800" dirty="0"/>
          </a:p>
        </p:txBody>
      </p:sp>
      <p:sp>
        <p:nvSpPr>
          <p:cNvPr id="3" name="Content Placeholder 2"/>
          <p:cNvSpPr>
            <a:spLocks noGrp="1"/>
          </p:cNvSpPr>
          <p:nvPr>
            <p:ph sz="half" idx="1"/>
          </p:nvPr>
        </p:nvSpPr>
        <p:spPr>
          <a:xfrm>
            <a:off x="779461" y="1981200"/>
            <a:ext cx="3657600" cy="4234195"/>
          </a:xfrm>
        </p:spPr>
        <p:txBody>
          <a:bodyPr>
            <a:normAutofit/>
          </a:bodyPr>
          <a:lstStyle/>
          <a:p>
            <a:r>
              <a:rPr lang="en-US" dirty="0" smtClean="0"/>
              <a:t>Planning</a:t>
            </a:r>
          </a:p>
          <a:p>
            <a:r>
              <a:rPr lang="en-US" dirty="0" smtClean="0"/>
              <a:t>Physical destruction</a:t>
            </a:r>
          </a:p>
          <a:p>
            <a:pPr lvl="1">
              <a:buFont typeface="Wingdings" charset="2"/>
              <a:buChar char="ü"/>
            </a:pPr>
            <a:r>
              <a:rPr lang="en-US" dirty="0" smtClean="0"/>
              <a:t>Destruction sequence</a:t>
            </a:r>
          </a:p>
          <a:p>
            <a:pPr lvl="1">
              <a:buFont typeface="Wingdings" charset="2"/>
              <a:buChar char="ü"/>
            </a:pPr>
            <a:r>
              <a:rPr lang="en-US" dirty="0" smtClean="0"/>
              <a:t>Pre-processing operations</a:t>
            </a:r>
          </a:p>
          <a:p>
            <a:pPr lvl="1">
              <a:buFont typeface="Wingdings" charset="2"/>
              <a:buChar char="ü"/>
            </a:pPr>
            <a:r>
              <a:rPr lang="en-US" dirty="0" smtClean="0"/>
              <a:t>Transport of weapons</a:t>
            </a:r>
          </a:p>
          <a:p>
            <a:pPr lvl="1">
              <a:buFont typeface="Wingdings" charset="2"/>
              <a:buChar char="ü"/>
            </a:pPr>
            <a:r>
              <a:rPr lang="en-US" dirty="0" smtClean="0"/>
              <a:t>Weapons accounting</a:t>
            </a:r>
          </a:p>
          <a:p>
            <a:pPr lvl="1">
              <a:buFont typeface="Wingdings" charset="2"/>
              <a:buChar char="ü"/>
            </a:pPr>
            <a:r>
              <a:rPr lang="en-US" dirty="0" smtClean="0"/>
              <a:t>Physical destruction</a:t>
            </a:r>
          </a:p>
          <a:p>
            <a:r>
              <a:rPr lang="en-US" dirty="0" smtClean="0"/>
              <a:t>Recovery, recycling and re-use</a:t>
            </a:r>
          </a:p>
        </p:txBody>
      </p:sp>
      <p:pic>
        <p:nvPicPr>
          <p:cNvPr id="6" name="Picture 5"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pic>
        <p:nvPicPr>
          <p:cNvPr id="8" name="Content Placeholder 7" descr="10509668_713417148695847_8490255970391466089_n.jp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5559" r="13099"/>
          <a:stretch/>
        </p:blipFill>
        <p:spPr/>
      </p:pic>
    </p:spTree>
    <p:extLst>
      <p:ext uri="{BB962C8B-B14F-4D97-AF65-F5344CB8AC3E}">
        <p14:creationId xmlns:p14="http://schemas.microsoft.com/office/powerpoint/2010/main" val="26370663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7F01"/>
                </a:solidFill>
              </a:rPr>
              <a:t>ISACS 05.60</a:t>
            </a:r>
            <a:br>
              <a:rPr lang="en-US" sz="2800" b="1" dirty="0" smtClean="0">
                <a:solidFill>
                  <a:srgbClr val="FF7F01"/>
                </a:solidFill>
              </a:rPr>
            </a:br>
            <a:r>
              <a:rPr lang="en-US" sz="2800" dirty="0" smtClean="0"/>
              <a:t>Border controls &amp; law </a:t>
            </a:r>
            <a:r>
              <a:rPr lang="en-US" sz="2800" dirty="0"/>
              <a:t>e</a:t>
            </a:r>
            <a:r>
              <a:rPr lang="en-US" sz="2800" dirty="0" smtClean="0"/>
              <a:t>nforcement </a:t>
            </a:r>
            <a:r>
              <a:rPr lang="en-US" sz="2800" dirty="0"/>
              <a:t>c</a:t>
            </a:r>
            <a:r>
              <a:rPr lang="en-US" sz="2800" dirty="0" smtClean="0"/>
              <a:t>ooperation</a:t>
            </a:r>
            <a:endParaRPr lang="en-US" sz="2800" dirty="0"/>
          </a:p>
        </p:txBody>
      </p:sp>
      <p:sp>
        <p:nvSpPr>
          <p:cNvPr id="3" name="Content Placeholder 2"/>
          <p:cNvSpPr>
            <a:spLocks noGrp="1"/>
          </p:cNvSpPr>
          <p:nvPr>
            <p:ph sz="half" idx="1"/>
          </p:nvPr>
        </p:nvSpPr>
        <p:spPr>
          <a:xfrm>
            <a:off x="779461" y="1981200"/>
            <a:ext cx="3657600" cy="4234195"/>
          </a:xfrm>
        </p:spPr>
        <p:txBody>
          <a:bodyPr>
            <a:normAutofit fontScale="85000" lnSpcReduction="10000"/>
          </a:bodyPr>
          <a:lstStyle/>
          <a:p>
            <a:r>
              <a:rPr lang="en-US" dirty="0" smtClean="0"/>
              <a:t>INTERPOL &amp; WCO resources</a:t>
            </a:r>
          </a:p>
          <a:p>
            <a:r>
              <a:rPr lang="en-US" dirty="0" smtClean="0"/>
              <a:t>Border management in different contexts</a:t>
            </a:r>
          </a:p>
          <a:p>
            <a:r>
              <a:rPr lang="en-US" dirty="0" smtClean="0"/>
              <a:t>Border assessment</a:t>
            </a:r>
          </a:p>
          <a:p>
            <a:r>
              <a:rPr lang="en-US" dirty="0" smtClean="0"/>
              <a:t>Border controls</a:t>
            </a:r>
          </a:p>
          <a:p>
            <a:r>
              <a:rPr lang="en-US" dirty="0" smtClean="0"/>
              <a:t>Law enforcement cooperation</a:t>
            </a:r>
          </a:p>
          <a:p>
            <a:r>
              <a:rPr lang="en-US" dirty="0" smtClean="0"/>
              <a:t>Integrated border management</a:t>
            </a:r>
          </a:p>
          <a:p>
            <a:r>
              <a:rPr lang="en-US" dirty="0" smtClean="0"/>
              <a:t>Training &amp;  technical assistance</a:t>
            </a:r>
          </a:p>
        </p:txBody>
      </p:sp>
      <p:pic>
        <p:nvPicPr>
          <p:cNvPr id="6" name="Picture 5" descr="CASA Logo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pic>
        <p:nvPicPr>
          <p:cNvPr id="7" name="Content Placeholder 6" descr="UNI40615.jpg"/>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23145" r="16899"/>
          <a:stretch/>
        </p:blipFill>
        <p:spPr/>
      </p:pic>
    </p:spTree>
    <p:extLst>
      <p:ext uri="{BB962C8B-B14F-4D97-AF65-F5344CB8AC3E}">
        <p14:creationId xmlns:p14="http://schemas.microsoft.com/office/powerpoint/2010/main" val="11715343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866498"/>
            <a:ext cx="3657600" cy="2052727"/>
          </a:xfrm>
          <a:noFill/>
        </p:spPr>
        <p:txBody>
          <a:bodyPr anchor="t">
            <a:normAutofit/>
          </a:bodyPr>
          <a:lstStyle/>
          <a:p>
            <a:pPr algn="ctr"/>
            <a:r>
              <a:rPr lang="en-US" sz="1400" b="1" dirty="0">
                <a:solidFill>
                  <a:schemeClr val="tx1">
                    <a:lumMod val="90000"/>
                    <a:lumOff val="10000"/>
                  </a:schemeClr>
                </a:solidFill>
              </a:rPr>
              <a:t>ISACS Inter-Agency Support Unit</a:t>
            </a:r>
            <a:br>
              <a:rPr lang="en-US" sz="1400" b="1" dirty="0">
                <a:solidFill>
                  <a:schemeClr val="tx1">
                    <a:lumMod val="90000"/>
                    <a:lumOff val="10000"/>
                  </a:schemeClr>
                </a:solidFill>
              </a:rPr>
            </a:br>
            <a:r>
              <a:rPr lang="en-US" sz="1400" dirty="0">
                <a:solidFill>
                  <a:schemeClr val="tx1">
                    <a:lumMod val="90000"/>
                    <a:lumOff val="10000"/>
                  </a:schemeClr>
                </a:solidFill>
              </a:rPr>
              <a:t>United Nations, New York</a:t>
            </a:r>
            <a:br>
              <a:rPr lang="en-US" sz="1400" dirty="0">
                <a:solidFill>
                  <a:schemeClr val="tx1">
                    <a:lumMod val="90000"/>
                    <a:lumOff val="10000"/>
                  </a:schemeClr>
                </a:solidFill>
              </a:rPr>
            </a:br>
            <a:r>
              <a:rPr lang="en-US" sz="1400" dirty="0">
                <a:solidFill>
                  <a:schemeClr val="tx1">
                    <a:lumMod val="90000"/>
                    <a:lumOff val="10000"/>
                  </a:schemeClr>
                </a:solidFill>
              </a:rPr>
              <a:t/>
            </a:r>
            <a:br>
              <a:rPr lang="en-US" sz="1400" dirty="0">
                <a:solidFill>
                  <a:schemeClr val="tx1">
                    <a:lumMod val="90000"/>
                    <a:lumOff val="10000"/>
                  </a:schemeClr>
                </a:solidFill>
              </a:rPr>
            </a:br>
            <a:r>
              <a:rPr lang="en-US" sz="1600" dirty="0" err="1" smtClean="0"/>
              <a:t>www.smallarmsstandards.org</a:t>
            </a:r>
            <a:r>
              <a:rPr lang="en-US" sz="1600" dirty="0" smtClean="0"/>
              <a:t/>
            </a:r>
            <a:br>
              <a:rPr lang="en-US" sz="1600" dirty="0" smtClean="0"/>
            </a:br>
            <a:r>
              <a:rPr lang="en-US" sz="1600" dirty="0"/>
              <a:t/>
            </a:r>
            <a:br>
              <a:rPr lang="en-US" sz="1600" dirty="0"/>
            </a:br>
            <a:r>
              <a:rPr lang="en-US" sz="1200" dirty="0" err="1" smtClean="0">
                <a:solidFill>
                  <a:schemeClr val="tx1">
                    <a:lumMod val="90000"/>
                    <a:lumOff val="10000"/>
                  </a:schemeClr>
                </a:solidFill>
              </a:rPr>
              <a:t>patrick.mccarthy@smallarmsstandards.org</a:t>
            </a:r>
            <a:r>
              <a:rPr lang="en-US" sz="1200" dirty="0" smtClean="0">
                <a:solidFill>
                  <a:schemeClr val="tx1">
                    <a:lumMod val="90000"/>
                    <a:lumOff val="10000"/>
                  </a:schemeClr>
                </a:solidFill>
              </a:rPr>
              <a:t/>
            </a:r>
            <a:br>
              <a:rPr lang="en-US" sz="1200" dirty="0" smtClean="0">
                <a:solidFill>
                  <a:schemeClr val="tx1">
                    <a:lumMod val="90000"/>
                    <a:lumOff val="10000"/>
                  </a:schemeClr>
                </a:solidFill>
              </a:rPr>
            </a:br>
            <a:r>
              <a:rPr lang="en-US" sz="1200" dirty="0" err="1" smtClean="0">
                <a:solidFill>
                  <a:schemeClr val="tx1">
                    <a:lumMod val="90000"/>
                    <a:lumOff val="10000"/>
                  </a:schemeClr>
                </a:solidFill>
              </a:rPr>
              <a:t>support</a:t>
            </a:r>
            <a:r>
              <a:rPr lang="en-US" sz="1200" dirty="0" err="1">
                <a:solidFill>
                  <a:schemeClr val="tx1">
                    <a:lumMod val="90000"/>
                    <a:lumOff val="10000"/>
                  </a:schemeClr>
                </a:solidFill>
              </a:rPr>
              <a:t>@smallarmsstandards.org</a:t>
            </a:r>
            <a:r>
              <a:rPr lang="en-US" sz="1200" dirty="0">
                <a:solidFill>
                  <a:schemeClr val="tx1">
                    <a:lumMod val="90000"/>
                    <a:lumOff val="10000"/>
                  </a:schemeClr>
                </a:solidFill>
              </a:rPr>
              <a:t/>
            </a:r>
            <a:br>
              <a:rPr lang="en-US" sz="1200" dirty="0">
                <a:solidFill>
                  <a:schemeClr val="tx1">
                    <a:lumMod val="90000"/>
                    <a:lumOff val="10000"/>
                  </a:schemeClr>
                </a:solidFill>
              </a:rPr>
            </a:br>
            <a:r>
              <a:rPr lang="en-US" sz="1200" dirty="0" smtClean="0">
                <a:solidFill>
                  <a:schemeClr val="tx1">
                    <a:lumMod val="90000"/>
                    <a:lumOff val="10000"/>
                  </a:schemeClr>
                </a:solidFill>
              </a:rPr>
              <a:t/>
            </a:r>
            <a:br>
              <a:rPr lang="en-US" sz="1200" dirty="0" smtClean="0">
                <a:solidFill>
                  <a:schemeClr val="tx1">
                    <a:lumMod val="90000"/>
                    <a:lumOff val="10000"/>
                  </a:schemeClr>
                </a:solidFill>
              </a:rPr>
            </a:br>
            <a:r>
              <a:rPr lang="en-US" sz="1200" dirty="0" smtClean="0">
                <a:solidFill>
                  <a:schemeClr val="tx1">
                    <a:lumMod val="90000"/>
                    <a:lumOff val="10000"/>
                  </a:schemeClr>
                </a:solidFill>
              </a:rPr>
              <a:t>@</a:t>
            </a:r>
            <a:r>
              <a:rPr lang="en-US" sz="1200" dirty="0" err="1" smtClean="0">
                <a:solidFill>
                  <a:schemeClr val="tx1">
                    <a:lumMod val="90000"/>
                    <a:lumOff val="10000"/>
                  </a:schemeClr>
                </a:solidFill>
              </a:rPr>
              <a:t>SALWstandards</a:t>
            </a:r>
            <a:endParaRPr lang="en-US" sz="1400" dirty="0">
              <a:solidFill>
                <a:schemeClr val="tx1">
                  <a:lumMod val="90000"/>
                  <a:lumOff val="10000"/>
                </a:schemeClr>
              </a:solidFill>
            </a:endParaRPr>
          </a:p>
        </p:txBody>
      </p:sp>
      <p:sp>
        <p:nvSpPr>
          <p:cNvPr id="4" name="Text Placeholder 3"/>
          <p:cNvSpPr>
            <a:spLocks noGrp="1"/>
          </p:cNvSpPr>
          <p:nvPr>
            <p:ph type="body" sz="half" idx="2"/>
          </p:nvPr>
        </p:nvSpPr>
        <p:spPr>
          <a:xfrm>
            <a:off x="530352" y="3147825"/>
            <a:ext cx="3657600" cy="2789858"/>
          </a:xfrm>
        </p:spPr>
        <p:txBody>
          <a:bodyPr>
            <a:normAutofit/>
          </a:bodyPr>
          <a:lstStyle/>
          <a:p>
            <a:pPr algn="ctr"/>
            <a:r>
              <a:rPr lang="en-US" sz="1000" dirty="0" smtClean="0"/>
              <a:t>With financial support from</a:t>
            </a:r>
            <a:endParaRPr lang="en-US" sz="1000" dirty="0"/>
          </a:p>
        </p:txBody>
      </p:sp>
      <p:pic>
        <p:nvPicPr>
          <p:cNvPr id="7" name="Picture 6" descr="Screen Shot 2013-03-10 at 22.58.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73" y="3363570"/>
            <a:ext cx="3703679" cy="3090938"/>
          </a:xfrm>
          <a:prstGeom prst="rect">
            <a:avLst/>
          </a:prstGeom>
        </p:spPr>
      </p:pic>
      <p:sp>
        <p:nvSpPr>
          <p:cNvPr id="3" name="Picture Placeholder 2"/>
          <p:cNvSpPr>
            <a:spLocks noGrp="1"/>
          </p:cNvSpPr>
          <p:nvPr>
            <p:ph type="pic" idx="1"/>
          </p:nvPr>
        </p:nvSpPr>
        <p:spPr/>
      </p:sp>
      <p:pic>
        <p:nvPicPr>
          <p:cNvPr id="8" name="Picture Placeholder 9" descr="Screen Shot 2013-03-12 at 18.45.48.png"/>
          <p:cNvPicPr>
            <a:picLocks noChangeAspect="1"/>
          </p:cNvPicPr>
          <p:nvPr/>
        </p:nvPicPr>
        <p:blipFill>
          <a:blip r:embed="rId4">
            <a:extLst>
              <a:ext uri="{28A0092B-C50C-407E-A947-70E740481C1C}">
                <a14:useLocalDpi xmlns:a14="http://schemas.microsoft.com/office/drawing/2010/main" val="0"/>
              </a:ext>
            </a:extLst>
          </a:blip>
          <a:srcRect l="-68" r="-68"/>
          <a:stretch>
            <a:fillRect/>
          </a:stretch>
        </p:blipFill>
        <p:spPr>
          <a:xfrm>
            <a:off x="4654550" y="228600"/>
            <a:ext cx="4251325" cy="6391275"/>
          </a:xfrm>
          <a:prstGeom prst="snip2DiagRect">
            <a:avLst>
              <a:gd name="adj1" fmla="val 0"/>
              <a:gd name="adj2" fmla="val 4017"/>
            </a:avLst>
          </a:prstGeom>
          <a:effectLst>
            <a:outerShdw blurRad="50800" dist="63500" dir="2700000" algn="tl" rotWithShape="0">
              <a:prstClr val="black">
                <a:alpha val="50000"/>
              </a:prstClr>
            </a:outerShdw>
          </a:effectLst>
        </p:spPr>
      </p:pic>
    </p:spTree>
    <p:extLst>
      <p:ext uri="{BB962C8B-B14F-4D97-AF65-F5344CB8AC3E}">
        <p14:creationId xmlns:p14="http://schemas.microsoft.com/office/powerpoint/2010/main" val="20624787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56" y="1532021"/>
            <a:ext cx="3657600" cy="533400"/>
          </a:xfrm>
        </p:spPr>
        <p:txBody>
          <a:bodyPr>
            <a:noAutofit/>
          </a:bodyPr>
          <a:lstStyle/>
          <a:p>
            <a:pPr algn="ctr"/>
            <a:r>
              <a:rPr lang="en-US" sz="3200" dirty="0" smtClean="0"/>
              <a:t>Why were</a:t>
            </a:r>
            <a:endParaRPr lang="en-US" sz="3200" dirty="0"/>
          </a:p>
        </p:txBody>
      </p:sp>
      <p:pic>
        <p:nvPicPr>
          <p:cNvPr id="3" name="Picture 2" descr="ISACS Logo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56" y="2633578"/>
            <a:ext cx="3654824" cy="1590843"/>
          </a:xfrm>
          <a:prstGeom prst="rect">
            <a:avLst/>
          </a:prstGeom>
        </p:spPr>
      </p:pic>
      <p:sp>
        <p:nvSpPr>
          <p:cNvPr id="6" name="Title 1"/>
          <p:cNvSpPr txBox="1">
            <a:spLocks/>
          </p:cNvSpPr>
          <p:nvPr/>
        </p:nvSpPr>
        <p:spPr>
          <a:xfrm>
            <a:off x="528556" y="4665579"/>
            <a:ext cx="3657600" cy="120315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pPr algn="ctr"/>
            <a:r>
              <a:rPr lang="en-US" sz="3200" dirty="0" smtClean="0"/>
              <a:t>developed?</a:t>
            </a:r>
            <a:endParaRPr lang="en-US" sz="3200" dirty="0"/>
          </a:p>
        </p:txBody>
      </p:sp>
      <p:sp>
        <p:nvSpPr>
          <p:cNvPr id="7" name="Content Placeholder 6"/>
          <p:cNvSpPr>
            <a:spLocks noGrp="1"/>
          </p:cNvSpPr>
          <p:nvPr>
            <p:ph idx="1"/>
          </p:nvPr>
        </p:nvSpPr>
        <p:spPr>
          <a:xfrm>
            <a:off x="4945380" y="609600"/>
            <a:ext cx="3657600" cy="2612189"/>
          </a:xfrm>
        </p:spPr>
        <p:txBody>
          <a:bodyPr anchor="t"/>
          <a:lstStyle/>
          <a:p>
            <a:pPr marL="0" indent="0" algn="ctr">
              <a:buNone/>
            </a:pPr>
            <a:r>
              <a:rPr lang="en-US" dirty="0"/>
              <a:t>The initiative to develop ISACS came from UN agencies that participate in the United Nations Coordinating Action on Small Arms (CASA) mechanism. </a:t>
            </a:r>
          </a:p>
        </p:txBody>
      </p:sp>
      <p:pic>
        <p:nvPicPr>
          <p:cNvPr id="4" name="Picture 3" descr="CASA logo upright.jp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69" y="2914315"/>
            <a:ext cx="2261937" cy="3225831"/>
          </a:xfrm>
          <a:prstGeom prst="rect">
            <a:avLst/>
          </a:prstGeom>
        </p:spPr>
      </p:pic>
    </p:spTree>
    <p:extLst>
      <p:ext uri="{BB962C8B-B14F-4D97-AF65-F5344CB8AC3E}">
        <p14:creationId xmlns:p14="http://schemas.microsoft.com/office/powerpoint/2010/main" val="3625070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1000"/>
                                        <p:tgtEl>
                                          <p:spTgt spid="7">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276646729"/>
              </p:ext>
            </p:extLst>
          </p:nvPr>
        </p:nvGraphicFramePr>
        <p:xfrm>
          <a:off x="290463" y="272990"/>
          <a:ext cx="4120444" cy="6259223"/>
        </p:xfrm>
        <a:graphic>
          <a:graphicData uri="http://schemas.openxmlformats.org/drawingml/2006/table">
            <a:tbl>
              <a:tblPr>
                <a:tableStyleId>{5C22544A-7EE6-4342-B048-85BDC9FD1C3A}</a:tableStyleId>
              </a:tblPr>
              <a:tblGrid>
                <a:gridCol w="952800"/>
                <a:gridCol w="3167644"/>
              </a:tblGrid>
              <a:tr h="252388">
                <a:tc>
                  <a:txBody>
                    <a:bodyPr/>
                    <a:lstStyle/>
                    <a:p>
                      <a:pPr algn="r"/>
                      <a:r>
                        <a:rPr lang="en-US" sz="900" b="1" dirty="0" smtClean="0"/>
                        <a:t>CTED</a:t>
                      </a:r>
                      <a:endParaRPr lang="en-US" sz="900" b="1" dirty="0"/>
                    </a:p>
                  </a:txBody>
                  <a:tcPr>
                    <a:solidFill>
                      <a:schemeClr val="accent1">
                        <a:lumMod val="20000"/>
                        <a:lumOff val="80000"/>
                      </a:schemeClr>
                    </a:solidFill>
                  </a:tcPr>
                </a:tc>
                <a:tc>
                  <a:txBody>
                    <a:bodyPr/>
                    <a:lstStyle/>
                    <a:p>
                      <a:r>
                        <a:rPr lang="en-US" sz="900" dirty="0" smtClean="0"/>
                        <a:t>Counter-Terrorism Committee Executive Directorate</a:t>
                      </a:r>
                      <a:endParaRPr lang="en-US" sz="900" dirty="0"/>
                    </a:p>
                  </a:txBody>
                  <a:tcPr>
                    <a:solidFill>
                      <a:schemeClr val="accent1">
                        <a:lumMod val="20000"/>
                        <a:lumOff val="80000"/>
                      </a:schemeClr>
                    </a:solidFill>
                  </a:tcPr>
                </a:tc>
              </a:tr>
              <a:tr h="252388">
                <a:tc>
                  <a:txBody>
                    <a:bodyPr/>
                    <a:lstStyle/>
                    <a:p>
                      <a:pPr algn="r"/>
                      <a:r>
                        <a:rPr lang="en-US" sz="900" b="1" dirty="0" smtClean="0"/>
                        <a:t>DESA</a:t>
                      </a:r>
                      <a:endParaRPr lang="en-US" sz="900" b="1" dirty="0"/>
                    </a:p>
                  </a:txBody>
                  <a:tcPr>
                    <a:solidFill>
                      <a:schemeClr val="accent1">
                        <a:lumMod val="20000"/>
                        <a:lumOff val="80000"/>
                      </a:schemeClr>
                    </a:solidFill>
                  </a:tcPr>
                </a:tc>
                <a:tc>
                  <a:txBody>
                    <a:bodyPr/>
                    <a:lstStyle/>
                    <a:p>
                      <a:r>
                        <a:rPr lang="en-US" sz="900" dirty="0" smtClean="0"/>
                        <a:t>Department of Economic and Social Affairs</a:t>
                      </a:r>
                      <a:endParaRPr lang="en-US" sz="900" dirty="0"/>
                    </a:p>
                  </a:txBody>
                  <a:tcPr>
                    <a:solidFill>
                      <a:schemeClr val="accent1">
                        <a:lumMod val="20000"/>
                        <a:lumOff val="80000"/>
                      </a:schemeClr>
                    </a:solidFill>
                  </a:tcPr>
                </a:tc>
              </a:tr>
              <a:tr h="252388">
                <a:tc>
                  <a:txBody>
                    <a:bodyPr/>
                    <a:lstStyle/>
                    <a:p>
                      <a:pPr algn="r"/>
                      <a:r>
                        <a:rPr lang="en-US" sz="900" b="1" dirty="0" smtClean="0"/>
                        <a:t>DPA</a:t>
                      </a:r>
                      <a:endParaRPr lang="en-US" sz="900" b="1" dirty="0"/>
                    </a:p>
                  </a:txBody>
                  <a:tcPr>
                    <a:solidFill>
                      <a:schemeClr val="accent1">
                        <a:lumMod val="20000"/>
                        <a:lumOff val="80000"/>
                      </a:schemeClr>
                    </a:solidFill>
                  </a:tcPr>
                </a:tc>
                <a:tc>
                  <a:txBody>
                    <a:bodyPr/>
                    <a:lstStyle/>
                    <a:p>
                      <a:r>
                        <a:rPr lang="en-US" sz="900" dirty="0" smtClean="0"/>
                        <a:t>Department of Political Affairs</a:t>
                      </a:r>
                      <a:endParaRPr lang="en-US" sz="900" dirty="0"/>
                    </a:p>
                  </a:txBody>
                  <a:tcPr>
                    <a:solidFill>
                      <a:schemeClr val="accent1">
                        <a:lumMod val="20000"/>
                        <a:lumOff val="80000"/>
                      </a:schemeClr>
                    </a:solidFill>
                  </a:tcPr>
                </a:tc>
              </a:tr>
              <a:tr h="252388">
                <a:tc>
                  <a:txBody>
                    <a:bodyPr/>
                    <a:lstStyle/>
                    <a:p>
                      <a:pPr algn="r"/>
                      <a:r>
                        <a:rPr lang="en-US" sz="900" b="1" dirty="0" smtClean="0"/>
                        <a:t>DPI</a:t>
                      </a:r>
                      <a:endParaRPr lang="en-US" sz="900" b="1" dirty="0"/>
                    </a:p>
                  </a:txBody>
                  <a:tcPr>
                    <a:solidFill>
                      <a:schemeClr val="accent1">
                        <a:lumMod val="20000"/>
                        <a:lumOff val="80000"/>
                      </a:schemeClr>
                    </a:solidFill>
                  </a:tcPr>
                </a:tc>
                <a:tc>
                  <a:txBody>
                    <a:bodyPr/>
                    <a:lstStyle/>
                    <a:p>
                      <a:r>
                        <a:rPr lang="en-US" sz="900" dirty="0" smtClean="0"/>
                        <a:t>Department of Public</a:t>
                      </a:r>
                      <a:r>
                        <a:rPr lang="en-US" sz="900" baseline="0" dirty="0" smtClean="0"/>
                        <a:t> Information</a:t>
                      </a:r>
                      <a:endParaRPr lang="en-US" sz="900" dirty="0"/>
                    </a:p>
                  </a:txBody>
                  <a:tcPr>
                    <a:solidFill>
                      <a:schemeClr val="accent1">
                        <a:lumMod val="20000"/>
                        <a:lumOff val="80000"/>
                      </a:schemeClr>
                    </a:solidFill>
                  </a:tcPr>
                </a:tc>
              </a:tr>
              <a:tr h="252388">
                <a:tc>
                  <a:txBody>
                    <a:bodyPr/>
                    <a:lstStyle/>
                    <a:p>
                      <a:pPr algn="r"/>
                      <a:r>
                        <a:rPr lang="en-US" sz="900" b="1" dirty="0" smtClean="0"/>
                        <a:t>DPKO</a:t>
                      </a:r>
                      <a:endParaRPr lang="en-US" sz="900" b="1" dirty="0"/>
                    </a:p>
                  </a:txBody>
                  <a:tcPr>
                    <a:solidFill>
                      <a:schemeClr val="accent1">
                        <a:lumMod val="20000"/>
                        <a:lumOff val="80000"/>
                      </a:schemeClr>
                    </a:solidFill>
                  </a:tcPr>
                </a:tc>
                <a:tc>
                  <a:txBody>
                    <a:bodyPr/>
                    <a:lstStyle/>
                    <a:p>
                      <a:r>
                        <a:rPr lang="en-US" sz="900" dirty="0" smtClean="0"/>
                        <a:t>Department</a:t>
                      </a:r>
                      <a:r>
                        <a:rPr lang="en-US" sz="900" baseline="0" dirty="0" smtClean="0"/>
                        <a:t> of Peacekeeping Operations</a:t>
                      </a:r>
                      <a:endParaRPr lang="en-US" sz="900" dirty="0"/>
                    </a:p>
                  </a:txBody>
                  <a:tcPr>
                    <a:solidFill>
                      <a:schemeClr val="accent1">
                        <a:lumMod val="20000"/>
                        <a:lumOff val="80000"/>
                      </a:schemeClr>
                    </a:solidFill>
                  </a:tcPr>
                </a:tc>
              </a:tr>
              <a:tr h="252388">
                <a:tc>
                  <a:txBody>
                    <a:bodyPr/>
                    <a:lstStyle/>
                    <a:p>
                      <a:pPr algn="r"/>
                      <a:r>
                        <a:rPr lang="en-US" sz="900" b="1" dirty="0" smtClean="0"/>
                        <a:t>ICAO</a:t>
                      </a:r>
                      <a:endParaRPr lang="en-US" sz="900" b="1" dirty="0"/>
                    </a:p>
                  </a:txBody>
                  <a:tcPr>
                    <a:solidFill>
                      <a:schemeClr val="accent1">
                        <a:lumMod val="20000"/>
                        <a:lumOff val="80000"/>
                      </a:schemeClr>
                    </a:solidFill>
                  </a:tcPr>
                </a:tc>
                <a:tc>
                  <a:txBody>
                    <a:bodyPr/>
                    <a:lstStyle/>
                    <a:p>
                      <a:r>
                        <a:rPr lang="en-US" sz="900" dirty="0" smtClean="0"/>
                        <a:t>International Civil Aviation Organization</a:t>
                      </a:r>
                      <a:endParaRPr lang="en-US" sz="900" dirty="0"/>
                    </a:p>
                  </a:txBody>
                  <a:tcPr>
                    <a:solidFill>
                      <a:schemeClr val="accent1">
                        <a:lumMod val="20000"/>
                        <a:lumOff val="80000"/>
                      </a:schemeClr>
                    </a:solidFill>
                  </a:tcPr>
                </a:tc>
              </a:tr>
              <a:tr h="252388">
                <a:tc>
                  <a:txBody>
                    <a:bodyPr/>
                    <a:lstStyle/>
                    <a:p>
                      <a:pPr algn="r"/>
                      <a:r>
                        <a:rPr lang="en-US" sz="900" b="1" dirty="0" smtClean="0"/>
                        <a:t>OCHA</a:t>
                      </a:r>
                      <a:endParaRPr lang="en-US" sz="900" b="1" dirty="0"/>
                    </a:p>
                  </a:txBody>
                  <a:tcPr>
                    <a:solidFill>
                      <a:schemeClr val="accent1">
                        <a:lumMod val="20000"/>
                        <a:lumOff val="80000"/>
                      </a:schemeClr>
                    </a:solidFill>
                  </a:tcPr>
                </a:tc>
                <a:tc>
                  <a:txBody>
                    <a:bodyPr/>
                    <a:lstStyle/>
                    <a:p>
                      <a:r>
                        <a:rPr lang="en-US" sz="900" dirty="0" smtClean="0"/>
                        <a:t>Office</a:t>
                      </a:r>
                      <a:r>
                        <a:rPr lang="en-US" sz="900" baseline="0" dirty="0" smtClean="0"/>
                        <a:t> for the Coordination of Humanitarian Affairs</a:t>
                      </a:r>
                      <a:endParaRPr lang="en-US" sz="900" dirty="0"/>
                    </a:p>
                  </a:txBody>
                  <a:tcPr>
                    <a:solidFill>
                      <a:schemeClr val="accent1">
                        <a:lumMod val="20000"/>
                        <a:lumOff val="80000"/>
                      </a:schemeClr>
                    </a:solidFill>
                  </a:tcPr>
                </a:tc>
              </a:tr>
              <a:tr h="252388">
                <a:tc>
                  <a:txBody>
                    <a:bodyPr/>
                    <a:lstStyle/>
                    <a:p>
                      <a:pPr algn="r"/>
                      <a:r>
                        <a:rPr lang="en-US" sz="900" b="1" dirty="0" smtClean="0"/>
                        <a:t>OHCHR</a:t>
                      </a:r>
                      <a:endParaRPr lang="en-US" sz="900" b="1" dirty="0"/>
                    </a:p>
                  </a:txBody>
                  <a:tcPr>
                    <a:solidFill>
                      <a:schemeClr val="accent1">
                        <a:lumMod val="20000"/>
                        <a:lumOff val="80000"/>
                      </a:schemeClr>
                    </a:solidFill>
                  </a:tcPr>
                </a:tc>
                <a:tc>
                  <a:txBody>
                    <a:bodyPr/>
                    <a:lstStyle/>
                    <a:p>
                      <a:r>
                        <a:rPr lang="en-US" sz="900" dirty="0" smtClean="0"/>
                        <a:t>Office of the High Commissioner</a:t>
                      </a:r>
                      <a:r>
                        <a:rPr lang="en-US" sz="900" baseline="0" dirty="0" smtClean="0"/>
                        <a:t> for Human Rights</a:t>
                      </a:r>
                      <a:endParaRPr lang="en-US" sz="900" dirty="0"/>
                    </a:p>
                  </a:txBody>
                  <a:tcPr>
                    <a:solidFill>
                      <a:schemeClr val="accent1">
                        <a:lumMod val="20000"/>
                        <a:lumOff val="80000"/>
                      </a:schemeClr>
                    </a:solidFill>
                  </a:tcPr>
                </a:tc>
              </a:tr>
              <a:tr h="252388">
                <a:tc>
                  <a:txBody>
                    <a:bodyPr/>
                    <a:lstStyle/>
                    <a:p>
                      <a:pPr algn="r"/>
                      <a:r>
                        <a:rPr lang="en-US" sz="900" b="1" dirty="0" smtClean="0"/>
                        <a:t>OSAA</a:t>
                      </a:r>
                      <a:endParaRPr lang="en-US" sz="900" b="1" dirty="0"/>
                    </a:p>
                  </a:txBody>
                  <a:tcPr>
                    <a:solidFill>
                      <a:schemeClr val="accent1">
                        <a:lumMod val="20000"/>
                        <a:lumOff val="80000"/>
                      </a:schemeClr>
                    </a:solidFill>
                  </a:tcPr>
                </a:tc>
                <a:tc>
                  <a:txBody>
                    <a:bodyPr/>
                    <a:lstStyle/>
                    <a:p>
                      <a:r>
                        <a:rPr lang="en-US" sz="900" dirty="0" smtClean="0"/>
                        <a:t>Office of the Special Adviser on Africa</a:t>
                      </a:r>
                      <a:endParaRPr lang="en-US" sz="900" dirty="0"/>
                    </a:p>
                  </a:txBody>
                  <a:tcPr>
                    <a:solidFill>
                      <a:schemeClr val="accent1">
                        <a:lumMod val="20000"/>
                        <a:lumOff val="80000"/>
                      </a:schemeClr>
                    </a:solidFill>
                  </a:tcPr>
                </a:tc>
              </a:tr>
              <a:tr h="252388">
                <a:tc>
                  <a:txBody>
                    <a:bodyPr/>
                    <a:lstStyle/>
                    <a:p>
                      <a:pPr algn="r"/>
                      <a:r>
                        <a:rPr lang="en-US" sz="900" b="1" dirty="0" smtClean="0"/>
                        <a:t>OSAPG</a:t>
                      </a:r>
                      <a:endParaRPr lang="en-US" sz="900" b="1" dirty="0"/>
                    </a:p>
                  </a:txBody>
                  <a:tcPr>
                    <a:solidFill>
                      <a:schemeClr val="accent1">
                        <a:lumMod val="20000"/>
                        <a:lumOff val="80000"/>
                      </a:schemeClr>
                    </a:solidFill>
                  </a:tcPr>
                </a:tc>
                <a:tc>
                  <a:txBody>
                    <a:bodyPr/>
                    <a:lstStyle/>
                    <a:p>
                      <a:r>
                        <a:rPr lang="en-US" sz="900" dirty="0" smtClean="0"/>
                        <a:t>Office of the Special Adviser on the Prevention of Genocide</a:t>
                      </a:r>
                      <a:endParaRPr lang="en-US" sz="900" dirty="0"/>
                    </a:p>
                  </a:txBody>
                  <a:tcPr>
                    <a:solidFill>
                      <a:schemeClr val="accent1">
                        <a:lumMod val="20000"/>
                        <a:lumOff val="80000"/>
                      </a:schemeClr>
                    </a:solidFill>
                  </a:tcPr>
                </a:tc>
              </a:tr>
              <a:tr h="403821">
                <a:tc>
                  <a:txBody>
                    <a:bodyPr/>
                    <a:lstStyle/>
                    <a:p>
                      <a:pPr algn="r"/>
                      <a:r>
                        <a:rPr lang="en-US" sz="900" b="1" dirty="0" smtClean="0"/>
                        <a:t>OSRSG/CAAC</a:t>
                      </a:r>
                      <a:endParaRPr lang="en-US" sz="900" b="1" dirty="0"/>
                    </a:p>
                  </a:txBody>
                  <a:tcPr>
                    <a:solidFill>
                      <a:schemeClr val="accent1">
                        <a:lumMod val="20000"/>
                        <a:lumOff val="80000"/>
                      </a:schemeClr>
                    </a:solidFill>
                  </a:tcPr>
                </a:tc>
                <a:tc>
                  <a:txBody>
                    <a:bodyPr/>
                    <a:lstStyle/>
                    <a:p>
                      <a:r>
                        <a:rPr lang="en-US" sz="900" dirty="0" smtClean="0"/>
                        <a:t>Office of the Special Representative of the Secretary-General</a:t>
                      </a:r>
                      <a:r>
                        <a:rPr lang="en-US" sz="900" baseline="0" dirty="0" smtClean="0"/>
                        <a:t> for Children and Armed Conflict</a:t>
                      </a:r>
                      <a:endParaRPr lang="en-US" sz="900" dirty="0"/>
                    </a:p>
                  </a:txBody>
                  <a:tcPr>
                    <a:solidFill>
                      <a:schemeClr val="accent1">
                        <a:lumMod val="20000"/>
                        <a:lumOff val="80000"/>
                      </a:schemeClr>
                    </a:solidFill>
                  </a:tcPr>
                </a:tc>
              </a:tr>
              <a:tr h="403821">
                <a:tc>
                  <a:txBody>
                    <a:bodyPr/>
                    <a:lstStyle/>
                    <a:p>
                      <a:pPr algn="r"/>
                      <a:r>
                        <a:rPr lang="en-US" sz="900" b="1" dirty="0" smtClean="0"/>
                        <a:t>OSRSG/VAC</a:t>
                      </a:r>
                      <a:endParaRPr lang="en-US" sz="900" b="1" dirty="0"/>
                    </a:p>
                  </a:txBody>
                  <a:tcPr>
                    <a:solidFill>
                      <a:schemeClr val="accent1">
                        <a:lumMod val="20000"/>
                        <a:lumOff val="80000"/>
                      </a:schemeClr>
                    </a:solidFill>
                  </a:tcPr>
                </a:tc>
                <a:tc>
                  <a:txBody>
                    <a:bodyPr/>
                    <a:lstStyle/>
                    <a:p>
                      <a:r>
                        <a:rPr lang="en-US" sz="900" dirty="0" smtClean="0"/>
                        <a:t>Office of the Special Representative of the Secretary-General</a:t>
                      </a:r>
                      <a:r>
                        <a:rPr lang="en-US" sz="900" baseline="0" dirty="0" smtClean="0"/>
                        <a:t> on Violence Against Children</a:t>
                      </a:r>
                      <a:endParaRPr lang="en-US" sz="900" dirty="0"/>
                    </a:p>
                  </a:txBody>
                  <a:tcPr>
                    <a:solidFill>
                      <a:schemeClr val="accent1">
                        <a:lumMod val="20000"/>
                        <a:lumOff val="80000"/>
                      </a:schemeClr>
                    </a:solidFill>
                  </a:tcPr>
                </a:tc>
              </a:tr>
              <a:tr h="252388">
                <a:tc>
                  <a:txBody>
                    <a:bodyPr/>
                    <a:lstStyle/>
                    <a:p>
                      <a:pPr algn="r"/>
                      <a:r>
                        <a:rPr lang="en-US" sz="900" b="1" dirty="0" smtClean="0"/>
                        <a:t>UNDP</a:t>
                      </a:r>
                      <a:endParaRPr lang="en-US" sz="900" b="1" dirty="0"/>
                    </a:p>
                  </a:txBody>
                  <a:tcPr>
                    <a:solidFill>
                      <a:schemeClr val="accent1">
                        <a:lumMod val="20000"/>
                        <a:lumOff val="80000"/>
                      </a:schemeClr>
                    </a:solidFill>
                  </a:tcPr>
                </a:tc>
                <a:tc>
                  <a:txBody>
                    <a:bodyPr/>
                    <a:lstStyle/>
                    <a:p>
                      <a:r>
                        <a:rPr lang="en-US" sz="900" dirty="0" smtClean="0"/>
                        <a:t>United Nations Development </a:t>
                      </a:r>
                      <a:r>
                        <a:rPr lang="en-US" sz="900" dirty="0" err="1" smtClean="0"/>
                        <a:t>Programme</a:t>
                      </a:r>
                      <a:endParaRPr lang="en-US" sz="900" dirty="0"/>
                    </a:p>
                  </a:txBody>
                  <a:tcPr>
                    <a:solidFill>
                      <a:schemeClr val="accent1">
                        <a:lumMod val="20000"/>
                        <a:lumOff val="80000"/>
                      </a:schemeClr>
                    </a:solidFill>
                  </a:tcPr>
                </a:tc>
              </a:tr>
              <a:tr h="252388">
                <a:tc>
                  <a:txBody>
                    <a:bodyPr/>
                    <a:lstStyle/>
                    <a:p>
                      <a:pPr algn="r"/>
                      <a:r>
                        <a:rPr lang="en-US" sz="900" b="1" dirty="0" smtClean="0"/>
                        <a:t>UNEP</a:t>
                      </a:r>
                      <a:endParaRPr lang="en-US" sz="900" b="1" dirty="0"/>
                    </a:p>
                  </a:txBody>
                  <a:tcPr>
                    <a:solidFill>
                      <a:schemeClr val="accent1">
                        <a:lumMod val="20000"/>
                        <a:lumOff val="80000"/>
                      </a:schemeClr>
                    </a:solidFill>
                  </a:tcPr>
                </a:tc>
                <a:tc>
                  <a:txBody>
                    <a:bodyPr/>
                    <a:lstStyle/>
                    <a:p>
                      <a:r>
                        <a:rPr lang="en-US" sz="900" dirty="0" smtClean="0"/>
                        <a:t>United Nations Environment </a:t>
                      </a:r>
                      <a:r>
                        <a:rPr lang="en-US" sz="900" baseline="0" dirty="0" err="1" smtClean="0"/>
                        <a:t>Programme</a:t>
                      </a:r>
                      <a:endParaRPr lang="en-US" sz="900" dirty="0"/>
                    </a:p>
                  </a:txBody>
                  <a:tcPr>
                    <a:solidFill>
                      <a:schemeClr val="accent1">
                        <a:lumMod val="20000"/>
                        <a:lumOff val="80000"/>
                      </a:schemeClr>
                    </a:solidFill>
                  </a:tcPr>
                </a:tc>
              </a:tr>
              <a:tr h="252388">
                <a:tc>
                  <a:txBody>
                    <a:bodyPr/>
                    <a:lstStyle/>
                    <a:p>
                      <a:pPr algn="r"/>
                      <a:r>
                        <a:rPr lang="en-US" sz="900" b="1" dirty="0" smtClean="0"/>
                        <a:t>UN-HABITAT</a:t>
                      </a:r>
                      <a:endParaRPr lang="en-US" sz="900" b="1" dirty="0"/>
                    </a:p>
                  </a:txBody>
                  <a:tcPr>
                    <a:solidFill>
                      <a:schemeClr val="accent1">
                        <a:lumMod val="20000"/>
                        <a:lumOff val="80000"/>
                      </a:schemeClr>
                    </a:solidFill>
                  </a:tcPr>
                </a:tc>
                <a:tc>
                  <a:txBody>
                    <a:bodyPr/>
                    <a:lstStyle/>
                    <a:p>
                      <a:r>
                        <a:rPr lang="en-US" sz="900" dirty="0" smtClean="0"/>
                        <a:t>United Nations Human Settlements </a:t>
                      </a:r>
                      <a:r>
                        <a:rPr lang="en-US" sz="900" dirty="0" err="1" smtClean="0"/>
                        <a:t>Programme</a:t>
                      </a:r>
                      <a:endParaRPr lang="en-US" sz="900" dirty="0"/>
                    </a:p>
                  </a:txBody>
                  <a:tcPr>
                    <a:solidFill>
                      <a:schemeClr val="accent1">
                        <a:lumMod val="20000"/>
                        <a:lumOff val="80000"/>
                      </a:schemeClr>
                    </a:solidFill>
                  </a:tcPr>
                </a:tc>
              </a:tr>
              <a:tr h="252388">
                <a:tc>
                  <a:txBody>
                    <a:bodyPr/>
                    <a:lstStyle/>
                    <a:p>
                      <a:pPr algn="r"/>
                      <a:r>
                        <a:rPr lang="en-US" sz="900" b="1" dirty="0" smtClean="0"/>
                        <a:t>UNHCR</a:t>
                      </a:r>
                      <a:endParaRPr lang="en-US" sz="900" b="1" dirty="0"/>
                    </a:p>
                  </a:txBody>
                  <a:tcPr>
                    <a:solidFill>
                      <a:schemeClr val="accent1">
                        <a:lumMod val="20000"/>
                        <a:lumOff val="80000"/>
                      </a:schemeClr>
                    </a:solidFill>
                  </a:tcPr>
                </a:tc>
                <a:tc>
                  <a:txBody>
                    <a:bodyPr/>
                    <a:lstStyle/>
                    <a:p>
                      <a:r>
                        <a:rPr lang="en-US" sz="900" dirty="0" smtClean="0"/>
                        <a:t>United Nations High</a:t>
                      </a:r>
                      <a:r>
                        <a:rPr lang="en-US" sz="900" baseline="0" dirty="0" smtClean="0"/>
                        <a:t> Commissioner for Refugees</a:t>
                      </a:r>
                      <a:endParaRPr lang="en-US" sz="900" dirty="0"/>
                    </a:p>
                  </a:txBody>
                  <a:tcPr>
                    <a:solidFill>
                      <a:schemeClr val="accent1">
                        <a:lumMod val="20000"/>
                        <a:lumOff val="80000"/>
                      </a:schemeClr>
                    </a:solidFill>
                  </a:tcPr>
                </a:tc>
              </a:tr>
              <a:tr h="252388">
                <a:tc>
                  <a:txBody>
                    <a:bodyPr/>
                    <a:lstStyle/>
                    <a:p>
                      <a:pPr algn="r"/>
                      <a:r>
                        <a:rPr lang="en-US" sz="900" b="1" dirty="0" smtClean="0"/>
                        <a:t>UNICEF</a:t>
                      </a:r>
                      <a:endParaRPr lang="en-US" sz="900" b="1" dirty="0"/>
                    </a:p>
                  </a:txBody>
                  <a:tcPr>
                    <a:solidFill>
                      <a:schemeClr val="accent1">
                        <a:lumMod val="20000"/>
                        <a:lumOff val="80000"/>
                      </a:schemeClr>
                    </a:solidFill>
                  </a:tcPr>
                </a:tc>
                <a:tc>
                  <a:txBody>
                    <a:bodyPr/>
                    <a:lstStyle/>
                    <a:p>
                      <a:r>
                        <a:rPr lang="en-US" sz="900" dirty="0" smtClean="0"/>
                        <a:t>United Nations</a:t>
                      </a:r>
                      <a:r>
                        <a:rPr lang="en-US" sz="900" baseline="0" dirty="0" smtClean="0"/>
                        <a:t> Children’s Fund</a:t>
                      </a:r>
                      <a:endParaRPr lang="en-US" sz="900" dirty="0"/>
                    </a:p>
                  </a:txBody>
                  <a:tcPr>
                    <a:solidFill>
                      <a:schemeClr val="accent1">
                        <a:lumMod val="20000"/>
                        <a:lumOff val="80000"/>
                      </a:schemeClr>
                    </a:solidFill>
                  </a:tcPr>
                </a:tc>
              </a:tr>
              <a:tr h="252388">
                <a:tc>
                  <a:txBody>
                    <a:bodyPr/>
                    <a:lstStyle/>
                    <a:p>
                      <a:pPr algn="r"/>
                      <a:r>
                        <a:rPr lang="en-US" sz="900" b="1" dirty="0" smtClean="0"/>
                        <a:t>UNIDIR</a:t>
                      </a:r>
                      <a:endParaRPr lang="en-US" sz="900" b="1" dirty="0"/>
                    </a:p>
                  </a:txBody>
                  <a:tcPr>
                    <a:solidFill>
                      <a:schemeClr val="accent1">
                        <a:lumMod val="20000"/>
                        <a:lumOff val="80000"/>
                      </a:schemeClr>
                    </a:solidFill>
                  </a:tcPr>
                </a:tc>
                <a:tc>
                  <a:txBody>
                    <a:bodyPr/>
                    <a:lstStyle/>
                    <a:p>
                      <a:r>
                        <a:rPr lang="en-US" sz="900" dirty="0" smtClean="0"/>
                        <a:t>United Nations Institute for Disarmament Research</a:t>
                      </a:r>
                      <a:endParaRPr lang="en-US" sz="900" dirty="0"/>
                    </a:p>
                  </a:txBody>
                  <a:tcPr>
                    <a:solidFill>
                      <a:schemeClr val="accent1">
                        <a:lumMod val="20000"/>
                        <a:lumOff val="80000"/>
                      </a:schemeClr>
                    </a:solidFill>
                  </a:tcPr>
                </a:tc>
              </a:tr>
              <a:tr h="252388">
                <a:tc>
                  <a:txBody>
                    <a:bodyPr/>
                    <a:lstStyle/>
                    <a:p>
                      <a:pPr algn="r"/>
                      <a:r>
                        <a:rPr lang="en-US" sz="900" b="1" dirty="0" smtClean="0"/>
                        <a:t>UNMAS</a:t>
                      </a:r>
                      <a:endParaRPr lang="en-US" sz="900" b="1" dirty="0"/>
                    </a:p>
                  </a:txBody>
                  <a:tcPr>
                    <a:solidFill>
                      <a:schemeClr val="accent1">
                        <a:lumMod val="20000"/>
                        <a:lumOff val="80000"/>
                      </a:schemeClr>
                    </a:solidFill>
                  </a:tcPr>
                </a:tc>
                <a:tc>
                  <a:txBody>
                    <a:bodyPr/>
                    <a:lstStyle/>
                    <a:p>
                      <a:r>
                        <a:rPr lang="en-US" sz="900" dirty="0" smtClean="0"/>
                        <a:t>United Nations Mine Action Service</a:t>
                      </a:r>
                      <a:endParaRPr lang="en-US" sz="900" dirty="0"/>
                    </a:p>
                  </a:txBody>
                  <a:tcPr>
                    <a:solidFill>
                      <a:schemeClr val="accent1">
                        <a:lumMod val="20000"/>
                        <a:lumOff val="80000"/>
                      </a:schemeClr>
                    </a:solidFill>
                  </a:tcPr>
                </a:tc>
              </a:tr>
              <a:tr h="252388">
                <a:tc>
                  <a:txBody>
                    <a:bodyPr/>
                    <a:lstStyle/>
                    <a:p>
                      <a:pPr algn="r"/>
                      <a:r>
                        <a:rPr lang="en-US" sz="900" b="1" dirty="0" smtClean="0"/>
                        <a:t>UNODA</a:t>
                      </a:r>
                      <a:endParaRPr lang="en-US" sz="900" b="1" dirty="0"/>
                    </a:p>
                  </a:txBody>
                  <a:tcPr>
                    <a:solidFill>
                      <a:schemeClr val="accent1">
                        <a:lumMod val="20000"/>
                        <a:lumOff val="80000"/>
                      </a:schemeClr>
                    </a:solidFill>
                  </a:tcPr>
                </a:tc>
                <a:tc>
                  <a:txBody>
                    <a:bodyPr/>
                    <a:lstStyle/>
                    <a:p>
                      <a:r>
                        <a:rPr lang="en-US" sz="900" dirty="0" smtClean="0"/>
                        <a:t>United Nations Office for Disarmament Affairs</a:t>
                      </a:r>
                      <a:endParaRPr lang="en-US" sz="900" dirty="0"/>
                    </a:p>
                  </a:txBody>
                  <a:tcPr>
                    <a:solidFill>
                      <a:schemeClr val="accent1">
                        <a:lumMod val="20000"/>
                        <a:lumOff val="80000"/>
                      </a:schemeClr>
                    </a:solidFill>
                  </a:tcPr>
                </a:tc>
              </a:tr>
              <a:tr h="252388">
                <a:tc>
                  <a:txBody>
                    <a:bodyPr/>
                    <a:lstStyle/>
                    <a:p>
                      <a:pPr algn="r"/>
                      <a:r>
                        <a:rPr lang="en-US" sz="900" b="1" dirty="0" smtClean="0"/>
                        <a:t>UNODC</a:t>
                      </a:r>
                      <a:endParaRPr lang="en-US" sz="900" b="1" dirty="0"/>
                    </a:p>
                  </a:txBody>
                  <a:tcPr>
                    <a:solidFill>
                      <a:schemeClr val="accent1">
                        <a:lumMod val="20000"/>
                        <a:lumOff val="80000"/>
                      </a:schemeClr>
                    </a:solidFill>
                  </a:tcPr>
                </a:tc>
                <a:tc>
                  <a:txBody>
                    <a:bodyPr/>
                    <a:lstStyle/>
                    <a:p>
                      <a:r>
                        <a:rPr lang="en-US" sz="900" dirty="0" smtClean="0"/>
                        <a:t>United Nations Office on Drugs and Crime</a:t>
                      </a:r>
                      <a:endParaRPr lang="en-US" sz="900" dirty="0"/>
                    </a:p>
                  </a:txBody>
                  <a:tcPr>
                    <a:solidFill>
                      <a:schemeClr val="accent1">
                        <a:lumMod val="20000"/>
                        <a:lumOff val="80000"/>
                      </a:schemeClr>
                    </a:solidFill>
                  </a:tcPr>
                </a:tc>
              </a:tr>
              <a:tr h="403821">
                <a:tc>
                  <a:txBody>
                    <a:bodyPr/>
                    <a:lstStyle/>
                    <a:p>
                      <a:pPr algn="r"/>
                      <a:r>
                        <a:rPr lang="en-US" sz="900" b="1" dirty="0" smtClean="0"/>
                        <a:t>UN WOMEN</a:t>
                      </a:r>
                      <a:endParaRPr lang="en-US" sz="900" b="1" dirty="0"/>
                    </a:p>
                  </a:txBody>
                  <a:tcPr>
                    <a:solidFill>
                      <a:schemeClr val="accent1">
                        <a:lumMod val="20000"/>
                        <a:lumOff val="80000"/>
                      </a:schemeClr>
                    </a:solidFill>
                  </a:tcPr>
                </a:tc>
                <a:tc>
                  <a:txBody>
                    <a:bodyPr/>
                    <a:lstStyle/>
                    <a:p>
                      <a:r>
                        <a:rPr lang="en-US" sz="900" dirty="0" smtClean="0"/>
                        <a:t>United Nations Entity</a:t>
                      </a:r>
                      <a:r>
                        <a:rPr lang="en-US" sz="900" baseline="0" dirty="0" smtClean="0"/>
                        <a:t> for Gender Equality and the Empowerment of Women</a:t>
                      </a:r>
                      <a:endParaRPr lang="en-US" sz="900" dirty="0"/>
                    </a:p>
                  </a:txBody>
                  <a:tcPr>
                    <a:solidFill>
                      <a:schemeClr val="accent1">
                        <a:lumMod val="20000"/>
                        <a:lumOff val="80000"/>
                      </a:schemeClr>
                    </a:solidFill>
                  </a:tcPr>
                </a:tc>
              </a:tr>
              <a:tr h="252388">
                <a:tc>
                  <a:txBody>
                    <a:bodyPr/>
                    <a:lstStyle/>
                    <a:p>
                      <a:pPr algn="r"/>
                      <a:r>
                        <a:rPr lang="en-US" sz="900" b="1" dirty="0" smtClean="0"/>
                        <a:t>WHO</a:t>
                      </a:r>
                      <a:endParaRPr lang="en-US" sz="900" b="1" dirty="0"/>
                    </a:p>
                  </a:txBody>
                  <a:tcPr>
                    <a:solidFill>
                      <a:schemeClr val="accent1">
                        <a:lumMod val="20000"/>
                        <a:lumOff val="80000"/>
                      </a:schemeClr>
                    </a:solidFill>
                  </a:tcPr>
                </a:tc>
                <a:tc>
                  <a:txBody>
                    <a:bodyPr/>
                    <a:lstStyle/>
                    <a:p>
                      <a:r>
                        <a:rPr lang="en-US" sz="900" dirty="0" smtClean="0"/>
                        <a:t>World Health Organization</a:t>
                      </a:r>
                      <a:endParaRPr lang="en-US" sz="900" dirty="0"/>
                    </a:p>
                  </a:txBody>
                  <a:tcPr>
                    <a:solidFill>
                      <a:schemeClr val="accent1">
                        <a:lumMod val="20000"/>
                        <a:lumOff val="80000"/>
                      </a:schemeClr>
                    </a:solidFill>
                  </a:tcPr>
                </a:tc>
              </a:tr>
            </a:tbl>
          </a:graphicData>
        </a:graphic>
      </p:graphicFrame>
      <p:pic>
        <p:nvPicPr>
          <p:cNvPr id="4" name="Picture Placeholder 3" descr="CASA.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4222" b="-14222"/>
          <a:stretch>
            <a:fillRect/>
          </a:stretch>
        </p:blipFill>
        <p:spPr>
          <a:xfrm>
            <a:off x="4628087" y="787640"/>
            <a:ext cx="4251960" cy="6391656"/>
          </a:xfrm>
        </p:spPr>
      </p:pic>
      <p:pic>
        <p:nvPicPr>
          <p:cNvPr id="5" name="Picture 4" descr="CASA Logo (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087" y="272982"/>
            <a:ext cx="4251960" cy="1252479"/>
          </a:xfrm>
          <a:prstGeom prst="rect">
            <a:avLst/>
          </a:prstGeom>
        </p:spPr>
      </p:pic>
    </p:spTree>
    <p:extLst>
      <p:ext uri="{BB962C8B-B14F-4D97-AF65-F5344CB8AC3E}">
        <p14:creationId xmlns:p14="http://schemas.microsoft.com/office/powerpoint/2010/main" val="20019603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56" y="1532021"/>
            <a:ext cx="3657600" cy="533400"/>
          </a:xfrm>
        </p:spPr>
        <p:txBody>
          <a:bodyPr>
            <a:noAutofit/>
          </a:bodyPr>
          <a:lstStyle/>
          <a:p>
            <a:pPr algn="ctr"/>
            <a:r>
              <a:rPr lang="en-US" sz="3200" dirty="0" smtClean="0"/>
              <a:t>What do</a:t>
            </a:r>
            <a:endParaRPr lang="en-US" sz="3200" dirty="0"/>
          </a:p>
        </p:txBody>
      </p:sp>
      <p:pic>
        <p:nvPicPr>
          <p:cNvPr id="3" name="Picture 2" descr="ISACS Logo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56" y="2633578"/>
            <a:ext cx="3654824" cy="1590843"/>
          </a:xfrm>
          <a:prstGeom prst="rect">
            <a:avLst/>
          </a:prstGeom>
        </p:spPr>
      </p:pic>
      <p:sp>
        <p:nvSpPr>
          <p:cNvPr id="6" name="Title 1"/>
          <p:cNvSpPr txBox="1">
            <a:spLocks/>
          </p:cNvSpPr>
          <p:nvPr/>
        </p:nvSpPr>
        <p:spPr>
          <a:xfrm>
            <a:off x="528556" y="4665579"/>
            <a:ext cx="3657600" cy="120315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pPr algn="ctr"/>
            <a:r>
              <a:rPr lang="en-US" sz="3200" dirty="0" smtClean="0"/>
              <a:t>seek to achieve?</a:t>
            </a:r>
            <a:endParaRPr lang="en-US" sz="3200" dirty="0"/>
          </a:p>
        </p:txBody>
      </p:sp>
      <p:sp>
        <p:nvSpPr>
          <p:cNvPr id="7" name="Content Placeholder 6"/>
          <p:cNvSpPr>
            <a:spLocks noGrp="1"/>
          </p:cNvSpPr>
          <p:nvPr>
            <p:ph idx="1"/>
          </p:nvPr>
        </p:nvSpPr>
        <p:spPr>
          <a:xfrm>
            <a:off x="4945380" y="609601"/>
            <a:ext cx="3657600" cy="5768810"/>
          </a:xfrm>
        </p:spPr>
        <p:txBody>
          <a:bodyPr anchor="t">
            <a:noAutofit/>
          </a:bodyPr>
          <a:lstStyle/>
          <a:p>
            <a:pPr marL="514350" indent="-514350">
              <a:buFont typeface="+mj-ea"/>
              <a:buAutoNum type="circleNumDbPlain"/>
            </a:pPr>
            <a:r>
              <a:rPr lang="en-US" sz="2000" dirty="0" smtClean="0"/>
              <a:t>Provide </a:t>
            </a:r>
            <a:r>
              <a:rPr lang="en-US" sz="2000" dirty="0"/>
              <a:t>clear, practical and comprehensive guidance to practitioners and policymakers on fundamental aspects of </a:t>
            </a:r>
            <a:r>
              <a:rPr lang="en-US" sz="2000" dirty="0" smtClean="0"/>
              <a:t>SALW control</a:t>
            </a:r>
          </a:p>
          <a:p>
            <a:pPr marL="514350" indent="-514350">
              <a:buFont typeface="+mj-ea"/>
              <a:buAutoNum type="circleNumDbPlain"/>
            </a:pPr>
            <a:r>
              <a:rPr lang="en-US" sz="2000" dirty="0" smtClean="0"/>
              <a:t>Ensure </a:t>
            </a:r>
            <a:r>
              <a:rPr lang="en-US" sz="2000" dirty="0"/>
              <a:t>that the UN as a whole consistently delivers the highest quality advice and support to Member States on putting in place </a:t>
            </a:r>
            <a:r>
              <a:rPr lang="en-US" sz="2000" dirty="0" smtClean="0"/>
              <a:t>effective </a:t>
            </a:r>
            <a:r>
              <a:rPr lang="en-US" sz="2000" dirty="0"/>
              <a:t>controls over the full life-cycle of SALW </a:t>
            </a:r>
            <a:endParaRPr lang="en-US" sz="2000" dirty="0" smtClean="0"/>
          </a:p>
        </p:txBody>
      </p:sp>
      <p:pic>
        <p:nvPicPr>
          <p:cNvPr id="4" name="Picture 3" descr="CASA logo upright.jp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16" y="5359060"/>
            <a:ext cx="714764" cy="1019351"/>
          </a:xfrm>
          <a:prstGeom prst="rect">
            <a:avLst/>
          </a:prstGeom>
        </p:spPr>
      </p:pic>
    </p:spTree>
    <p:extLst>
      <p:ext uri="{BB962C8B-B14F-4D97-AF65-F5344CB8AC3E}">
        <p14:creationId xmlns:p14="http://schemas.microsoft.com/office/powerpoint/2010/main" val="943050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100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56" y="1532021"/>
            <a:ext cx="3657600" cy="533400"/>
          </a:xfrm>
        </p:spPr>
        <p:txBody>
          <a:bodyPr>
            <a:noAutofit/>
          </a:bodyPr>
          <a:lstStyle/>
          <a:p>
            <a:pPr algn="ctr"/>
            <a:r>
              <a:rPr lang="en-US" sz="3200" dirty="0" smtClean="0"/>
              <a:t>What are</a:t>
            </a:r>
            <a:endParaRPr lang="en-US" sz="3200" dirty="0"/>
          </a:p>
        </p:txBody>
      </p:sp>
      <p:pic>
        <p:nvPicPr>
          <p:cNvPr id="3" name="Picture 2" descr="ISACS Logo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56" y="2633578"/>
            <a:ext cx="3654824" cy="1590843"/>
          </a:xfrm>
          <a:prstGeom prst="rect">
            <a:avLst/>
          </a:prstGeom>
        </p:spPr>
      </p:pic>
      <p:sp>
        <p:nvSpPr>
          <p:cNvPr id="6" name="Title 1"/>
          <p:cNvSpPr txBox="1">
            <a:spLocks/>
          </p:cNvSpPr>
          <p:nvPr/>
        </p:nvSpPr>
        <p:spPr>
          <a:xfrm>
            <a:off x="528556" y="4665579"/>
            <a:ext cx="3657600" cy="120315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pPr algn="ctr"/>
            <a:r>
              <a:rPr lang="en-US" sz="3200" dirty="0" smtClean="0"/>
              <a:t>based on?</a:t>
            </a:r>
            <a:endParaRPr lang="en-US" sz="3200" dirty="0"/>
          </a:p>
        </p:txBody>
      </p:sp>
      <p:sp>
        <p:nvSpPr>
          <p:cNvPr id="7" name="Content Placeholder 6"/>
          <p:cNvSpPr>
            <a:spLocks noGrp="1"/>
          </p:cNvSpPr>
          <p:nvPr>
            <p:ph idx="1"/>
          </p:nvPr>
        </p:nvSpPr>
        <p:spPr>
          <a:xfrm>
            <a:off x="4945380" y="609601"/>
            <a:ext cx="3657600" cy="4749460"/>
          </a:xfrm>
        </p:spPr>
        <p:txBody>
          <a:bodyPr anchor="ctr">
            <a:noAutofit/>
          </a:bodyPr>
          <a:lstStyle/>
          <a:p>
            <a:pPr marL="0" indent="0" algn="ctr">
              <a:buNone/>
            </a:pPr>
            <a:r>
              <a:rPr lang="en-US" sz="4000" dirty="0" smtClean="0"/>
              <a:t>ISACS have a </a:t>
            </a:r>
          </a:p>
          <a:p>
            <a:pPr marL="0" indent="0" algn="ctr">
              <a:buNone/>
            </a:pPr>
            <a:r>
              <a:rPr lang="en-US" sz="4000" b="1" dirty="0" smtClean="0"/>
              <a:t>framework</a:t>
            </a:r>
          </a:p>
          <a:p>
            <a:pPr marL="0" indent="0" algn="ctr">
              <a:buNone/>
            </a:pPr>
            <a:r>
              <a:rPr lang="en-US" sz="4000" dirty="0" smtClean="0"/>
              <a:t>and a</a:t>
            </a:r>
          </a:p>
          <a:p>
            <a:pPr marL="0" indent="0" algn="ctr">
              <a:buNone/>
            </a:pPr>
            <a:r>
              <a:rPr lang="en-US" sz="4000" b="1" dirty="0" smtClean="0"/>
              <a:t>foundation</a:t>
            </a:r>
            <a:endParaRPr lang="en-US" sz="4000" b="1" dirty="0"/>
          </a:p>
        </p:txBody>
      </p:sp>
      <p:pic>
        <p:nvPicPr>
          <p:cNvPr id="4" name="Picture 3" descr="CASA logo upright.jp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216" y="5359060"/>
            <a:ext cx="714764" cy="1019351"/>
          </a:xfrm>
          <a:prstGeom prst="rect">
            <a:avLst/>
          </a:prstGeom>
        </p:spPr>
      </p:pic>
    </p:spTree>
    <p:extLst>
      <p:ext uri="{BB962C8B-B14F-4D97-AF65-F5344CB8AC3E}">
        <p14:creationId xmlns:p14="http://schemas.microsoft.com/office/powerpoint/2010/main" val="1215285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&amp; Foundation</a:t>
            </a:r>
            <a:endParaRPr lang="en-US" dirty="0"/>
          </a:p>
        </p:txBody>
      </p:sp>
      <p:graphicFrame>
        <p:nvGraphicFramePr>
          <p:cNvPr id="8" name="Diagram 7"/>
          <p:cNvGraphicFramePr/>
          <p:nvPr>
            <p:extLst>
              <p:ext uri="{D42A27DB-BD31-4B8C-83A1-F6EECF244321}">
                <p14:modId xmlns:p14="http://schemas.microsoft.com/office/powerpoint/2010/main" val="91868373"/>
              </p:ext>
            </p:extLst>
          </p:nvPr>
        </p:nvGraphicFramePr>
        <p:xfrm>
          <a:off x="2103805" y="2004452"/>
          <a:ext cx="4743410" cy="2565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2453018886"/>
              </p:ext>
            </p:extLst>
          </p:nvPr>
        </p:nvGraphicFramePr>
        <p:xfrm>
          <a:off x="593609" y="4641349"/>
          <a:ext cx="7769341" cy="1433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descr="CASA Logo (larg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36776" y="295833"/>
            <a:ext cx="2116842" cy="623548"/>
          </a:xfrm>
          <a:prstGeom prst="rect">
            <a:avLst/>
          </a:prstGeom>
        </p:spPr>
      </p:pic>
    </p:spTree>
    <p:extLst>
      <p:ext uri="{BB962C8B-B14F-4D97-AF65-F5344CB8AC3E}">
        <p14:creationId xmlns:p14="http://schemas.microsoft.com/office/powerpoint/2010/main" val="652580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graphicEl>
                                              <a:dgm id="{D8A1D120-25C9-E243-98CC-D900C9B8992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63ABE42B-349E-0242-85CB-C0BCE38382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ACFFEF88-7EE8-D642-934C-4B393FB0901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D56062EB-58B1-BC4C-84B4-075AFBB0F8E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098F9EF0-857F-1A4D-A112-423B0A424B6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56" y="1532021"/>
            <a:ext cx="3657600" cy="533400"/>
          </a:xfrm>
        </p:spPr>
        <p:txBody>
          <a:bodyPr>
            <a:noAutofit/>
          </a:bodyPr>
          <a:lstStyle/>
          <a:p>
            <a:pPr algn="ctr"/>
            <a:r>
              <a:rPr lang="en-US" sz="3200" dirty="0" smtClean="0"/>
              <a:t>Where do</a:t>
            </a:r>
            <a:endParaRPr lang="en-US" sz="3200" dirty="0"/>
          </a:p>
        </p:txBody>
      </p:sp>
      <p:pic>
        <p:nvPicPr>
          <p:cNvPr id="3" name="Picture 2" descr="ISACS Logo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56" y="2633578"/>
            <a:ext cx="3654824" cy="1590843"/>
          </a:xfrm>
          <a:prstGeom prst="rect">
            <a:avLst/>
          </a:prstGeom>
        </p:spPr>
      </p:pic>
      <p:sp>
        <p:nvSpPr>
          <p:cNvPr id="6" name="Title 1"/>
          <p:cNvSpPr txBox="1">
            <a:spLocks/>
          </p:cNvSpPr>
          <p:nvPr/>
        </p:nvSpPr>
        <p:spPr>
          <a:xfrm>
            <a:off x="528556" y="4665579"/>
            <a:ext cx="3657600" cy="120315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pPr algn="ctr"/>
            <a:r>
              <a:rPr lang="en-US" sz="3200" dirty="0" smtClean="0"/>
              <a:t>fit  in?</a:t>
            </a:r>
            <a:endParaRPr lang="en-US" sz="3200" dirty="0"/>
          </a:p>
        </p:txBody>
      </p:sp>
      <p:sp>
        <p:nvSpPr>
          <p:cNvPr id="7" name="Content Placeholder 6"/>
          <p:cNvSpPr>
            <a:spLocks noGrp="1"/>
          </p:cNvSpPr>
          <p:nvPr>
            <p:ph idx="1"/>
          </p:nvPr>
        </p:nvSpPr>
        <p:spPr>
          <a:xfrm>
            <a:off x="4945380" y="609601"/>
            <a:ext cx="3657600" cy="4749460"/>
          </a:xfrm>
        </p:spPr>
        <p:txBody>
          <a:bodyPr anchor="ctr">
            <a:noAutofit/>
          </a:bodyPr>
          <a:lstStyle/>
          <a:p>
            <a:pPr marL="0" indent="0" algn="ctr">
              <a:buNone/>
            </a:pPr>
            <a:r>
              <a:rPr lang="en-US" sz="3200" dirty="0" smtClean="0"/>
              <a:t>ISACS put ‘meat on the bones’ of global norms but are less detailed than </a:t>
            </a:r>
            <a:r>
              <a:rPr lang="en-US" sz="3200" dirty="0" err="1" smtClean="0"/>
              <a:t>SoPs</a:t>
            </a:r>
            <a:r>
              <a:rPr lang="en-US" sz="3200" dirty="0" smtClean="0"/>
              <a:t> or training materials</a:t>
            </a:r>
          </a:p>
        </p:txBody>
      </p:sp>
      <p:pic>
        <p:nvPicPr>
          <p:cNvPr id="4" name="Picture 3" descr="CASA logo upright.jp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16" y="5359060"/>
            <a:ext cx="714764" cy="1019351"/>
          </a:xfrm>
          <a:prstGeom prst="rect">
            <a:avLst/>
          </a:prstGeom>
        </p:spPr>
      </p:pic>
    </p:spTree>
    <p:extLst>
      <p:ext uri="{BB962C8B-B14F-4D97-AF65-F5344CB8AC3E}">
        <p14:creationId xmlns:p14="http://schemas.microsoft.com/office/powerpoint/2010/main" val="1876701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4481</TotalTime>
  <Words>2593</Words>
  <Application>Microsoft Macintosh PowerPoint</Application>
  <PresentationFormat>On-screen Show (4:3)</PresentationFormat>
  <Paragraphs>383</Paragraphs>
  <Slides>32</Slides>
  <Notes>22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Pixel</vt:lpstr>
      <vt:lpstr>International Small Arms Control Standards (ISACS)</vt:lpstr>
      <vt:lpstr>Objectives</vt:lpstr>
      <vt:lpstr>What are</vt:lpstr>
      <vt:lpstr>Why were</vt:lpstr>
      <vt:lpstr>PowerPoint Presentation</vt:lpstr>
      <vt:lpstr>What do</vt:lpstr>
      <vt:lpstr>What are</vt:lpstr>
      <vt:lpstr>Framework &amp; Foundation</vt:lpstr>
      <vt:lpstr>Where do</vt:lpstr>
      <vt:lpstr>Where standards fit in</vt:lpstr>
      <vt:lpstr>Who is developing</vt:lpstr>
      <vt:lpstr>ISACS Expert Reference Group</vt:lpstr>
      <vt:lpstr>How do</vt:lpstr>
      <vt:lpstr>Are</vt:lpstr>
      <vt:lpstr>Getting the balance right</vt:lpstr>
      <vt:lpstr>Do</vt:lpstr>
      <vt:lpstr>Are</vt:lpstr>
      <vt:lpstr>How are</vt:lpstr>
      <vt:lpstr>Overview of ISACS modules</vt:lpstr>
      <vt:lpstr>ISACS Modules  [Part 1]</vt:lpstr>
      <vt:lpstr>Completed ISACS Modules  [Part 1]</vt:lpstr>
      <vt:lpstr>ISACS Modules  [Part 2]</vt:lpstr>
      <vt:lpstr>Completed ISACS Modules  [Part 2]</vt:lpstr>
      <vt:lpstr>A closer look at operational ISACS modules</vt:lpstr>
      <vt:lpstr>ISACS 05.10 Conducting SALW Surveys</vt:lpstr>
      <vt:lpstr>ISACS 05.20 Stockpile Management: Weapons</vt:lpstr>
      <vt:lpstr>ISACS 05.30 Marking &amp; Recordkeeping</vt:lpstr>
      <vt:lpstr>ISACS 05.31 Tracing illicit SALW</vt:lpstr>
      <vt:lpstr>ISACS 05.40 Collection of illicit &amp; unwanted SALW</vt:lpstr>
      <vt:lpstr>ISACS 05.50 Destruction: Weapons</vt:lpstr>
      <vt:lpstr>ISACS 05.60 Border controls &amp; law enforcement cooperation</vt:lpstr>
      <vt:lpstr>ISACS Inter-Agency Support Unit United Nations, New York  www.smallarmsstandards.org  patrick.mccarthy@smallarmsstandards.org support@smallarmsstandards.org  @SALWstandards</vt:lpstr>
    </vt:vector>
  </TitlesOfParts>
  <Manager/>
  <Company>United Nations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Small Arms Control Standards (ISACS)</dc:title>
  <dc:subject/>
  <dc:creator>Patrick Mc Carthy</dc:creator>
  <cp:keywords/>
  <dc:description/>
  <cp:lastModifiedBy>Patrick Mc Carthy</cp:lastModifiedBy>
  <cp:revision>132</cp:revision>
  <dcterms:created xsi:type="dcterms:W3CDTF">2013-01-31T18:58:26Z</dcterms:created>
  <dcterms:modified xsi:type="dcterms:W3CDTF">2014-09-04T10:36:38Z</dcterms:modified>
  <cp:category/>
</cp:coreProperties>
</file>